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3699" r:id="rId3"/>
  </p:sldMasterIdLst>
  <p:notesMasterIdLst>
    <p:notesMasterId r:id="rId52"/>
  </p:notesMasterIdLst>
  <p:sldIdLst>
    <p:sldId id="304" r:id="rId4"/>
    <p:sldId id="312" r:id="rId5"/>
    <p:sldId id="323" r:id="rId6"/>
    <p:sldId id="1465" r:id="rId7"/>
    <p:sldId id="306" r:id="rId8"/>
    <p:sldId id="471" r:id="rId9"/>
    <p:sldId id="279" r:id="rId10"/>
    <p:sldId id="280" r:id="rId11"/>
    <p:sldId id="301" r:id="rId12"/>
    <p:sldId id="281" r:id="rId13"/>
    <p:sldId id="282" r:id="rId14"/>
    <p:sldId id="283" r:id="rId15"/>
    <p:sldId id="284" r:id="rId16"/>
    <p:sldId id="285" r:id="rId17"/>
    <p:sldId id="287" r:id="rId18"/>
    <p:sldId id="289" r:id="rId19"/>
    <p:sldId id="288" r:id="rId20"/>
    <p:sldId id="303" r:id="rId21"/>
    <p:sldId id="290" r:id="rId22"/>
    <p:sldId id="302" r:id="rId23"/>
    <p:sldId id="1461" r:id="rId24"/>
    <p:sldId id="291" r:id="rId25"/>
    <p:sldId id="305" r:id="rId26"/>
    <p:sldId id="292" r:id="rId27"/>
    <p:sldId id="293" r:id="rId28"/>
    <p:sldId id="294" r:id="rId29"/>
    <p:sldId id="340" r:id="rId30"/>
    <p:sldId id="310" r:id="rId31"/>
    <p:sldId id="472" r:id="rId32"/>
    <p:sldId id="307" r:id="rId33"/>
    <p:sldId id="309" r:id="rId34"/>
    <p:sldId id="343" r:id="rId35"/>
    <p:sldId id="308" r:id="rId36"/>
    <p:sldId id="475" r:id="rId37"/>
    <p:sldId id="296" r:id="rId38"/>
    <p:sldId id="297" r:id="rId39"/>
    <p:sldId id="298" r:id="rId40"/>
    <p:sldId id="299" r:id="rId41"/>
    <p:sldId id="300" r:id="rId42"/>
    <p:sldId id="313" r:id="rId43"/>
    <p:sldId id="478" r:id="rId44"/>
    <p:sldId id="1457" r:id="rId45"/>
    <p:sldId id="550" r:id="rId46"/>
    <p:sldId id="1458" r:id="rId47"/>
    <p:sldId id="1459" r:id="rId48"/>
    <p:sldId id="315" r:id="rId49"/>
    <p:sldId id="334" r:id="rId50"/>
    <p:sldId id="339"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EA1F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56250" autoAdjust="0"/>
  </p:normalViewPr>
  <p:slideViewPr>
    <p:cSldViewPr snapToGrid="0">
      <p:cViewPr varScale="1">
        <p:scale>
          <a:sx n="45" d="100"/>
          <a:sy n="45" d="100"/>
        </p:scale>
        <p:origin x="2184" y="54"/>
      </p:cViewPr>
      <p:guideLst/>
    </p:cSldViewPr>
  </p:slideViewPr>
  <p:notesTextViewPr>
    <p:cViewPr>
      <p:scale>
        <a:sx n="3" d="2"/>
        <a:sy n="3" d="2"/>
      </p:scale>
      <p:origin x="0" y="0"/>
    </p:cViewPr>
  </p:notesTextViewPr>
  <p:sorterViewPr>
    <p:cViewPr varScale="1">
      <p:scale>
        <a:sx n="100" d="100"/>
        <a:sy n="100" d="100"/>
      </p:scale>
      <p:origin x="0" y="-25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EA8EACB-E074-4C80-B0F9-BB04393D8E52}" type="datetimeFigureOut">
              <a:rPr lang="en-US" smtClean="0"/>
              <a:t>7/10/2025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00A3026-D0F2-425A-AEC9-D51297609FDD}" type="slidenum">
              <a:rPr lang="en-US" smtClean="0"/>
              <a:t>‹#›</a:t>
            </a:fld>
            <a:endParaRPr lang="en-US"/>
          </a:p>
        </p:txBody>
      </p:sp>
    </p:spTree>
    <p:extLst>
      <p:ext uri="{BB962C8B-B14F-4D97-AF65-F5344CB8AC3E}">
        <p14:creationId xmlns:p14="http://schemas.microsoft.com/office/powerpoint/2010/main" val="3683057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upport.nfhsdigital.org/support/solution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This PowerPoint presentation from the National Federation of State High School Associations (NFHS) covers the following:</a:t>
            </a: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2025 NFHS Football Rules Changes-</a:t>
            </a: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2025 NFHS Football Editorial Changes-</a:t>
            </a: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2025 NFHS Football Points of Emphasis-</a:t>
            </a: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2025 NFHS Football Rules Reminders-</a:t>
            </a: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2025-26 NFHS Football Information-</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a:t>
            </a:fld>
            <a:endParaRPr lang="en-US"/>
          </a:p>
        </p:txBody>
      </p:sp>
    </p:spTree>
    <p:extLst>
      <p:ext uri="{BB962C8B-B14F-4D97-AF65-F5344CB8AC3E}">
        <p14:creationId xmlns:p14="http://schemas.microsoft.com/office/powerpoint/2010/main" val="38171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000" b="1" i="0" u="sng"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000" b="1" i="0" u="none"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1 – SECTION 5  PLAYER EQUIPMENT </a:t>
            </a:r>
          </a:p>
          <a:p>
            <a:pPr algn="l"/>
            <a:r>
              <a:rPr lang="en-US" sz="1000" b="1" i="0" u="none" strike="noStrike" baseline="0" dirty="0">
                <a:latin typeface="Calibri" panose="020F0502020204030204" pitchFamily="34" charset="0"/>
                <a:ea typeface="Calibri" panose="020F0502020204030204" pitchFamily="34" charset="0"/>
                <a:cs typeface="Calibri" panose="020F0502020204030204" pitchFamily="34" charset="0"/>
              </a:rPr>
              <a:t>ART. 2 . . . </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The following auxiliary equipment may be worn if sanctioned by the umpire as being soft, nonabrasive, nonhardening material: …</a:t>
            </a:r>
          </a:p>
          <a:p>
            <a:pPr algn="l"/>
            <a:r>
              <a:rPr lang="en-US" sz="1000" b="0" i="0" u="sng" strike="noStrike" baseline="0" dirty="0">
                <a:latin typeface="Calibri" panose="020F0502020204030204" pitchFamily="34" charset="0"/>
                <a:ea typeface="Calibri" panose="020F0502020204030204" pitchFamily="34" charset="0"/>
                <a:cs typeface="Calibri" panose="020F0502020204030204" pitchFamily="34" charset="0"/>
              </a:rPr>
              <a:t>d. Effective 2027, arm sleeves, whether attached to a shirt or unattached, manufactured to enhance contact with the football or opponent must meet the SFIA Specification at the time of manufacture. Arm sleeves must have a permanent exact replica of the SFIA arm sleeve seal (meets SFIA Specification) (Figure 1-5-2d), that must be visible and appear legibly on the exterior of the arm sleeve.</a:t>
            </a:r>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algn="l"/>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lang="en-US" sz="1000" b="1" i="0" u="none" strike="noStrike" baseline="0" dirty="0">
                <a:latin typeface="Calibri" panose="020F0502020204030204" pitchFamily="34" charset="0"/>
                <a:ea typeface="Calibri" panose="020F0502020204030204" pitchFamily="34" charset="0"/>
                <a:cs typeface="Calibri" panose="020F0502020204030204" pitchFamily="34" charset="0"/>
              </a:rPr>
              <a:t>ART. 3 . . . </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Illegal equipment. No player shall participate while wearing illegal equipment. This applies to any equipment, which in the opinion of the umpire is dangerous, confusing or inappropriate. Illegal equipment shall always include but is not limited to: …</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c. The following Other Illegal Equipment: …</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6. Jerseys, undershirts or exterior arm covers/pads manufactured to enhance contact with the football or opponent </a:t>
            </a:r>
            <a:r>
              <a:rPr lang="en-US" sz="1000" b="0" i="0" u="sng" strike="noStrike" baseline="0" dirty="0">
                <a:latin typeface="Calibri" panose="020F0502020204030204" pitchFamily="34" charset="0"/>
                <a:ea typeface="Calibri" panose="020F0502020204030204" pitchFamily="34" charset="0"/>
                <a:cs typeface="Calibri" panose="020F0502020204030204" pitchFamily="34" charset="0"/>
              </a:rPr>
              <a:t>(through 2026). Effective 2027, jerseys or pads manufactured to enhance contact with the football or opponent. </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a:t>
            </a:r>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Rationale for Change:</a:t>
            </a: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The Sports and Fitness Industry Association (SFIA), in working with the football arm sleeve manufacturers and the NFHS, has developed new football arm sleeve performance specifications to be effective with the 2027 playing season. These new specifications closely align with the current rules for football gloves.</a:t>
            </a:r>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10</a:t>
            </a:fld>
            <a:endParaRPr lang="en-US"/>
          </a:p>
        </p:txBody>
      </p:sp>
    </p:spTree>
    <p:extLst>
      <p:ext uri="{BB962C8B-B14F-4D97-AF65-F5344CB8AC3E}">
        <p14:creationId xmlns:p14="http://schemas.microsoft.com/office/powerpoint/2010/main" val="3614082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11</a:t>
            </a:fld>
            <a:endParaRPr lang="en-US"/>
          </a:p>
        </p:txBody>
      </p:sp>
    </p:spTree>
    <p:extLst>
      <p:ext uri="{BB962C8B-B14F-4D97-AF65-F5344CB8AC3E}">
        <p14:creationId xmlns:p14="http://schemas.microsoft.com/office/powerpoint/2010/main" val="3237571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000" b="1" i="0" u="sng"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000" b="1" i="0" u="none"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1 – SECTION 5  PLAYER EQUIPMENT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ART. 3 . . .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Illegal equipment. No player shall participate while wearing illegal equipment. This applies to any equipment, which in the opinion of the umpire is dangerous, confusing or inappropriate. Illegal equipment shall always include but is not limited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 The following Other Illegal Equipment: …</a:t>
            </a:r>
          </a:p>
          <a:p>
            <a:pPr marL="0" marR="0" lvl="0" indent="0" algn="l" defTabSz="914266" rtl="0" eaLnBrk="1" fontAlgn="base" latinLnBrk="0" hangingPunct="1">
              <a:lnSpc>
                <a:spcPct val="100000"/>
              </a:lnSpc>
              <a:spcBef>
                <a:spcPct val="30000"/>
              </a:spcBef>
              <a:spcAft>
                <a:spcPct val="0"/>
              </a:spcAft>
              <a:buClrTx/>
              <a:buSzTx/>
              <a:buFontTx/>
              <a:buNone/>
              <a:tabLst/>
              <a:defRPr/>
            </a:pP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2. Except during an outside 9-yard mark conference (7-yard marks in nine-, eight- and six-player competition), electronic </a:t>
            </a:r>
            <a:r>
              <a:rPr lang="en-US" sz="1000" b="0" i="0" u="sng" strike="noStrike" baseline="0" dirty="0">
                <a:latin typeface="Calibri" panose="020F0502020204030204" pitchFamily="34" charset="0"/>
                <a:ea typeface="Calibri" panose="020F0502020204030204" pitchFamily="34" charset="0"/>
                <a:cs typeface="Calibri" panose="020F0502020204030204" pitchFamily="34" charset="0"/>
              </a:rPr>
              <a:t>audio or non-fixed video </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communication devices used to communicate with a player. …</a:t>
            </a: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Rationale for Change:</a:t>
            </a: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This change allows for the use of some additional equipment, but continues to preclude in-helmet communication. This would allow for fixed electronic signs with play signals as well as non-audio methods but still would not permit the players between the numbers to watch video.</a:t>
            </a:r>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Case Book:</a:t>
            </a: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See SITUATION 1.6.1F</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12</a:t>
            </a:fld>
            <a:endParaRPr lang="en-US"/>
          </a:p>
        </p:txBody>
      </p:sp>
    </p:spTree>
    <p:extLst>
      <p:ext uri="{BB962C8B-B14F-4D97-AF65-F5344CB8AC3E}">
        <p14:creationId xmlns:p14="http://schemas.microsoft.com/office/powerpoint/2010/main" val="280738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13</a:t>
            </a:fld>
            <a:endParaRPr lang="en-US"/>
          </a:p>
        </p:txBody>
      </p:sp>
    </p:spTree>
    <p:extLst>
      <p:ext uri="{BB962C8B-B14F-4D97-AF65-F5344CB8AC3E}">
        <p14:creationId xmlns:p14="http://schemas.microsoft.com/office/powerpoint/2010/main" val="2358361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000" b="1" i="0" u="sng"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000" b="1" i="0" u="none"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1 – SECTION 5  PLAYER EQUIPMENT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ART. 3 . . .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Illegal equipment. No player shall participate while wearing illegal equipment. This applies to any equipment, which in the opinion of the umpire is dangerous, confusing or inappropriate. Illegal equipment shall always include but is not limited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 The following Other Illegal Equipment: …</a:t>
            </a:r>
          </a:p>
          <a:p>
            <a:pPr algn="l"/>
            <a:r>
              <a:rPr lang="en-US" sz="1000" b="0" i="0" u="sng" strike="noStrike" baseline="0" dirty="0">
                <a:latin typeface="Calibri" panose="020F0502020204030204" pitchFamily="34" charset="0"/>
                <a:ea typeface="Calibri" panose="020F0502020204030204" pitchFamily="34" charset="0"/>
                <a:cs typeface="Calibri" panose="020F0502020204030204" pitchFamily="34" charset="0"/>
              </a:rPr>
              <a:t>3. Any audio (microphone) or video (camera) device worn by a player during the game.</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a:t>
            </a:r>
            <a:endParaRPr kumimoji="0" lang="en-US" altLang="en-US" sz="1000" b="1" i="0" u="sng"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Rationale for Change:</a:t>
            </a: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No player participating in the game will be allowed to wear any type of audio or video device in order to record or transmit audio or video.</a:t>
            </a:r>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Case Book:</a:t>
            </a: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See SITUATION 1.6.1B</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14</a:t>
            </a:fld>
            <a:endParaRPr lang="en-US"/>
          </a:p>
        </p:txBody>
      </p:sp>
    </p:spTree>
    <p:extLst>
      <p:ext uri="{BB962C8B-B14F-4D97-AF65-F5344CB8AC3E}">
        <p14:creationId xmlns:p14="http://schemas.microsoft.com/office/powerpoint/2010/main" val="987121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950" b="1" i="0" u="sng"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950" b="1" i="0" u="none"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95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3 – SECTION 4  STARTING AND STOPPING THE CLOCK                                                     </a:t>
            </a:r>
          </a:p>
          <a:p>
            <a:pPr algn="l"/>
            <a:r>
              <a:rPr lang="en-US" sz="950" b="1" i="0" u="none" strike="noStrike" baseline="0" dirty="0">
                <a:latin typeface="Calibri" panose="020F0502020204030204" pitchFamily="34" charset="0"/>
                <a:ea typeface="Calibri" panose="020F0502020204030204" pitchFamily="34" charset="0"/>
                <a:cs typeface="Calibri" panose="020F0502020204030204" pitchFamily="34" charset="0"/>
              </a:rPr>
              <a:t>ART. 2 . . . </a:t>
            </a:r>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The game clock shall start with the ready-for-play on a down beginning with a snap if the game clock was stopped for any reason other than specified in Rule 3-4-3 or an untimed down: …</a:t>
            </a:r>
            <a:endPar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lang="en-US" sz="950" b="0" i="0" u="sng" strike="noStrike" baseline="0" dirty="0">
                <a:latin typeface="Calibri" panose="020F0502020204030204" pitchFamily="34" charset="0"/>
                <a:ea typeface="Calibri" panose="020F0502020204030204" pitchFamily="34" charset="0"/>
                <a:cs typeface="Calibri" panose="020F0502020204030204" pitchFamily="34" charset="0"/>
              </a:rPr>
              <a:t>d. Team A forward fumble out of bounds.</a:t>
            </a:r>
            <a:endParaRPr kumimoji="0" lang="en-US" altLang="en-US" sz="95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lang="en-US" sz="950" b="1" i="0" u="none" strike="noStrike" baseline="0" dirty="0">
                <a:latin typeface="Calibri" panose="020F0502020204030204" pitchFamily="34" charset="0"/>
                <a:ea typeface="Calibri" panose="020F0502020204030204" pitchFamily="34" charset="0"/>
                <a:cs typeface="Calibri" panose="020F0502020204030204" pitchFamily="34" charset="0"/>
              </a:rPr>
              <a:t>ART. 3 . . . </a:t>
            </a:r>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The game clock shall start with the snap or when any free kick is touched, other than first touching by K, if the game clock was stopped because:</a:t>
            </a: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a. The ball goes out of bounds, </a:t>
            </a:r>
            <a:r>
              <a:rPr lang="en-US" sz="950" b="0" i="0" u="sng" strike="noStrike" baseline="0" dirty="0">
                <a:latin typeface="Calibri" panose="020F0502020204030204" pitchFamily="34" charset="0"/>
                <a:ea typeface="Calibri" panose="020F0502020204030204" pitchFamily="34" charset="0"/>
                <a:cs typeface="Calibri" panose="020F0502020204030204" pitchFamily="34" charset="0"/>
              </a:rPr>
              <a:t>unless 4-3-1 EXCEPTION for forward fumble applies.</a:t>
            </a:r>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 …</a:t>
            </a:r>
          </a:p>
          <a:p>
            <a:pPr algn="l"/>
            <a:endPar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0" fontAlgn="base" latinLnBrk="0" hangingPunct="0">
              <a:lnSpc>
                <a:spcPct val="100000"/>
              </a:lnSpc>
              <a:spcBef>
                <a:spcPct val="30000"/>
              </a:spcBef>
              <a:spcAft>
                <a:spcPct val="0"/>
              </a:spcAft>
              <a:buClrTx/>
              <a:buSzTx/>
              <a:buFontTx/>
              <a:buNone/>
              <a:tabLst/>
              <a:defRPr/>
            </a:pPr>
            <a:r>
              <a:rPr kumimoji="0" lang="en-US" altLang="en-US" sz="95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4 – SECTION 3  OUT-OF-BOUNDS AND INBOUNDS SPOTS                                                     </a:t>
            </a:r>
          </a:p>
          <a:p>
            <a:pPr algn="l"/>
            <a:r>
              <a:rPr lang="en-US" sz="950" b="1" i="0" u="none" strike="noStrike" baseline="0" dirty="0">
                <a:latin typeface="Calibri" panose="020F0502020204030204" pitchFamily="34" charset="0"/>
                <a:ea typeface="Calibri" panose="020F0502020204030204" pitchFamily="34" charset="0"/>
                <a:cs typeface="Calibri" panose="020F0502020204030204" pitchFamily="34" charset="0"/>
              </a:rPr>
              <a:t>ART. 1 . . . </a:t>
            </a:r>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When a loose ball goes out of bounds, the out-of-bounds spot is fixed by the yard line where the foremost point of the ball crossed the sideline. When the ball becomes dead in the field of play because of touching a person who is out of bounds, the out-of-bounds spot is fixed by the yard line through the foremost point of the ball.</a:t>
            </a:r>
          </a:p>
          <a:p>
            <a:pPr algn="l"/>
            <a:r>
              <a:rPr lang="en-US" sz="950" b="1" i="0" u="sng" strike="noStrike" baseline="0" dirty="0">
                <a:latin typeface="Calibri" panose="020F0502020204030204" pitchFamily="34" charset="0"/>
                <a:ea typeface="Calibri" panose="020F0502020204030204" pitchFamily="34" charset="0"/>
                <a:cs typeface="Calibri" panose="020F0502020204030204" pitchFamily="34" charset="0"/>
              </a:rPr>
              <a:t>EXCEPTION: </a:t>
            </a:r>
            <a:r>
              <a:rPr lang="en-US" sz="950" b="0" i="0" u="sng" strike="noStrike" baseline="0" dirty="0">
                <a:latin typeface="Calibri" panose="020F0502020204030204" pitchFamily="34" charset="0"/>
                <a:ea typeface="Calibri" panose="020F0502020204030204" pitchFamily="34" charset="0"/>
                <a:cs typeface="Calibri" panose="020F0502020204030204" pitchFamily="34" charset="0"/>
              </a:rPr>
              <a:t>When a forward fumble goes out of bounds or is ruled out of bounds between the goal lines, the ball shall be returned to the spot of the fumble.</a:t>
            </a: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kumimoji="0" lang="en-US" altLang="en-US" sz="95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Rationale for Change:</a:t>
            </a:r>
            <a:r>
              <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A situation potentially giving an unfair advantage to a fumbling team was revised. When a forward fumble goes out of bounds or is ruled out of bounds between the goal lines, the ball shall be returned to the spot of the fumble.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95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95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Case Book:</a:t>
            </a:r>
            <a:r>
              <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See SITUATIONS 4.3.1A, 4.3.1B, 4.3.1C, 4.3.1D, 4.3.1E, 10.3.3C</a:t>
            </a:r>
            <a:endPar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15</a:t>
            </a:fld>
            <a:endParaRPr lang="en-US"/>
          </a:p>
        </p:txBody>
      </p:sp>
    </p:spTree>
    <p:extLst>
      <p:ext uri="{BB962C8B-B14F-4D97-AF65-F5344CB8AC3E}">
        <p14:creationId xmlns:p14="http://schemas.microsoft.com/office/powerpoint/2010/main" val="610744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16</a:t>
            </a:fld>
            <a:endParaRPr lang="en-US"/>
          </a:p>
        </p:txBody>
      </p:sp>
    </p:spTree>
    <p:extLst>
      <p:ext uri="{BB962C8B-B14F-4D97-AF65-F5344CB8AC3E}">
        <p14:creationId xmlns:p14="http://schemas.microsoft.com/office/powerpoint/2010/main" val="1914970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17</a:t>
            </a:fld>
            <a:endParaRPr lang="en-US"/>
          </a:p>
        </p:txBody>
      </p:sp>
    </p:spTree>
    <p:extLst>
      <p:ext uri="{BB962C8B-B14F-4D97-AF65-F5344CB8AC3E}">
        <p14:creationId xmlns:p14="http://schemas.microsoft.com/office/powerpoint/2010/main" val="2631051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18</a:t>
            </a:fld>
            <a:endParaRPr lang="en-US"/>
          </a:p>
        </p:txBody>
      </p:sp>
    </p:spTree>
    <p:extLst>
      <p:ext uri="{BB962C8B-B14F-4D97-AF65-F5344CB8AC3E}">
        <p14:creationId xmlns:p14="http://schemas.microsoft.com/office/powerpoint/2010/main" val="1706560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800" b="1" i="0" u="sng"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800" b="1" i="0" u="none"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0" fontAlgn="base" latinLnBrk="0" hangingPunct="0">
              <a:lnSpc>
                <a:spcPct val="100000"/>
              </a:lnSpc>
              <a:spcBef>
                <a:spcPct val="30000"/>
              </a:spcBef>
              <a:spcAft>
                <a:spcPct val="0"/>
              </a:spcAft>
              <a:buClrTx/>
              <a:buSzTx/>
              <a:buFontTx/>
              <a:buNone/>
              <a:tabLst/>
              <a:defRPr/>
            </a:pPr>
            <a:r>
              <a:rPr kumimoji="0" lang="en-US" altLang="en-US" sz="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4 – SECTION 3  OUT-OF-BOUNDS AND INBOUNDS SPOTS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ART. 1 . . . </a:t>
            </a: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When a loose ball goes out of bounds, the out-of-bounds spot is fixed by the yard line where the foremost point of the ball crossed the sideline. When the ball becomes dead in the field of play because of touching a person who is out of bounds, the out-of-bounds spot is fixed by the yard line through the foremost point of the 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EXCEPTION: </a:t>
            </a:r>
            <a:r>
              <a:rPr kumimoji="0" lang="en-US" sz="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When a forward fumble goes out of bounds or is ruled out of bounds between the goal lines, the ball shall be returned to the spot of the fumble.</a:t>
            </a: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0" fontAlgn="base" latinLnBrk="0" hangingPunct="0">
              <a:lnSpc>
                <a:spcPct val="100000"/>
              </a:lnSpc>
              <a:spcBef>
                <a:spcPct val="30000"/>
              </a:spcBef>
              <a:spcAft>
                <a:spcPct val="0"/>
              </a:spcAft>
              <a:buClrTx/>
              <a:buSzTx/>
              <a:buFontTx/>
              <a:buNone/>
              <a:tabLst/>
              <a:defRPr/>
            </a:pPr>
            <a:r>
              <a:rPr kumimoji="0" lang="en-US" altLang="en-US" sz="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8 – SECTION 5  FORCE, SAFETY AND TOUCHBACK</a:t>
            </a:r>
          </a:p>
          <a:p>
            <a:pPr algn="l"/>
            <a:r>
              <a:rPr lang="en-US" sz="800" b="1" i="0" u="none" strike="noStrike" baseline="0" dirty="0">
                <a:latin typeface="Calibri" panose="020F0502020204030204" pitchFamily="34" charset="0"/>
                <a:ea typeface="Calibri" panose="020F0502020204030204" pitchFamily="34" charset="0"/>
                <a:cs typeface="Calibri" panose="020F0502020204030204" pitchFamily="34" charset="0"/>
              </a:rPr>
              <a:t>ART. 2 . . . </a:t>
            </a:r>
            <a:r>
              <a:rPr lang="en-US" sz="800" b="0" i="0" u="none" strike="noStrike" baseline="0" dirty="0">
                <a:latin typeface="Calibri" panose="020F0502020204030204" pitchFamily="34" charset="0"/>
                <a:ea typeface="Calibri" panose="020F0502020204030204" pitchFamily="34" charset="0"/>
                <a:cs typeface="Calibri" panose="020F0502020204030204" pitchFamily="34" charset="0"/>
              </a:rPr>
              <a:t>It is a safety when:</a:t>
            </a:r>
          </a:p>
          <a:p>
            <a:pPr algn="l"/>
            <a:r>
              <a:rPr lang="en-US" sz="800" b="0" i="0" u="none" strike="noStrike" baseline="0" dirty="0">
                <a:latin typeface="Calibri" panose="020F0502020204030204" pitchFamily="34" charset="0"/>
                <a:ea typeface="Calibri" panose="020F0502020204030204" pitchFamily="34" charset="0"/>
                <a:cs typeface="Calibri" panose="020F0502020204030204" pitchFamily="34" charset="0"/>
              </a:rPr>
              <a:t>a. A runner carries the ball from the field of play to or across his own goal line, and it becomes dead there in his team's possession.</a:t>
            </a:r>
          </a:p>
          <a:p>
            <a:pPr algn="l"/>
            <a:r>
              <a:rPr lang="en-US" sz="800" b="1" i="0" u="none" strike="noStrike" baseline="0" dirty="0">
                <a:latin typeface="Calibri" panose="020F0502020204030204" pitchFamily="34" charset="0"/>
                <a:ea typeface="Calibri" panose="020F0502020204030204" pitchFamily="34" charset="0"/>
                <a:cs typeface="Calibri" panose="020F0502020204030204" pitchFamily="34" charset="0"/>
              </a:rPr>
              <a:t>EXCEPTION: </a:t>
            </a:r>
            <a:r>
              <a:rPr lang="en-US" sz="800" b="0" i="0" u="none" strike="noStrike" baseline="0" dirty="0">
                <a:latin typeface="Calibri" panose="020F0502020204030204" pitchFamily="34" charset="0"/>
                <a:ea typeface="Calibri" panose="020F0502020204030204" pitchFamily="34" charset="0"/>
                <a:cs typeface="Calibri" panose="020F0502020204030204" pitchFamily="34" charset="0"/>
              </a:rPr>
              <a:t>When a defensive player intercepts an opponent's forward pass; intercepts or recovers an opponent's fumble or backward pass; or an R player catches or recovers a scrimmage kick or free kick between his 5-yard line and the goal line, and his original momentum carries him into the end zone where the ball remains in the end zone and is declared dead in the end zone in his team's possession or it goes out of bounds in the end zone, the ball belongs to the team in possession at the spot where the pass or fumble was intercepted or recovered or the kick was caught or recovered. </a:t>
            </a:r>
            <a:r>
              <a:rPr lang="en-US" sz="800" b="0" i="0" u="sng" strike="noStrike" baseline="0" dirty="0">
                <a:latin typeface="Calibri" panose="020F0502020204030204" pitchFamily="34" charset="0"/>
                <a:ea typeface="Calibri" panose="020F0502020204030204" pitchFamily="34" charset="0"/>
                <a:cs typeface="Calibri" panose="020F0502020204030204" pitchFamily="34" charset="0"/>
              </a:rPr>
              <a:t>This includes a fumble that goes from the end zone into the field of play and out of bounds. (4-3-1 EXCEPTION)</a:t>
            </a: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Rationale for Change:</a:t>
            </a:r>
            <a:r>
              <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situation potentially giving an unfair advantage to a fumbling team was revised. When a forward fumble goes out of bounds or is ruled out of bounds between the goal lines, the ball shall be returned to the spot of the fumble.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Case Book:</a:t>
            </a:r>
            <a:r>
              <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See SITUATIONS 4.3.1A, 4.3.1B, 4.3.1C, 4.3.1D, 4.3.1E, 10.3.3C</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19</a:t>
            </a:fld>
            <a:endParaRPr lang="en-US"/>
          </a:p>
        </p:txBody>
      </p:sp>
    </p:spTree>
    <p:extLst>
      <p:ext uri="{BB962C8B-B14F-4D97-AF65-F5344CB8AC3E}">
        <p14:creationId xmlns:p14="http://schemas.microsoft.com/office/powerpoint/2010/main" val="1521627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a:t>
            </a:fld>
            <a:endParaRPr lang="en-US"/>
          </a:p>
        </p:txBody>
      </p:sp>
    </p:spTree>
    <p:extLst>
      <p:ext uri="{BB962C8B-B14F-4D97-AF65-F5344CB8AC3E}">
        <p14:creationId xmlns:p14="http://schemas.microsoft.com/office/powerpoint/2010/main" val="3506088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20</a:t>
            </a:fld>
            <a:endParaRPr lang="en-US"/>
          </a:p>
        </p:txBody>
      </p:sp>
    </p:spTree>
    <p:extLst>
      <p:ext uri="{BB962C8B-B14F-4D97-AF65-F5344CB8AC3E}">
        <p14:creationId xmlns:p14="http://schemas.microsoft.com/office/powerpoint/2010/main" val="1255153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A3026-D0F2-425A-AEC9-D51297609FD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8941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000" b="1" i="0" u="sng"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000" b="1" i="0" u="none"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SIX-PLAYER</a:t>
            </a:r>
          </a:p>
          <a:p>
            <a:pPr algn="l"/>
            <a:r>
              <a:rPr lang="en-US" sz="1000" b="1" i="0" u="none" strike="noStrike" baseline="0" dirty="0">
                <a:latin typeface="Calibri" panose="020F0502020204030204" pitchFamily="34" charset="0"/>
                <a:ea typeface="Calibri" panose="020F0502020204030204" pitchFamily="34" charset="0"/>
                <a:cs typeface="Calibri" panose="020F0502020204030204" pitchFamily="34" charset="0"/>
              </a:rPr>
              <a:t>RULE 2 and 7: </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While in player possession, unless the ball is kicked or forward passed, it may not be advanced across the line of scrimmage until after </a:t>
            </a:r>
            <a:r>
              <a:rPr lang="en-US" sz="1000" b="0" i="0" u="sng" strike="noStrike" baseline="0" dirty="0">
                <a:latin typeface="Calibri" panose="020F0502020204030204" pitchFamily="34" charset="0"/>
                <a:ea typeface="Calibri" panose="020F0502020204030204" pitchFamily="34" charset="0"/>
                <a:cs typeface="Calibri" panose="020F0502020204030204" pitchFamily="34" charset="0"/>
              </a:rPr>
              <a:t>there has been an exchange of possession from the snap receiver to another player of A.</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If this occurs, the ball remains live and the penalty is a loss of down at the previous spot. If a forward pass is thrown to the snapper, it must travel at least 1 yard in flight.</a:t>
            </a: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Rationale for Change:</a:t>
            </a: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The committee clarified that as long as there is a change of possession from the snap receiver to another player on offense, the ball can be advanced beyond the line of scrimmage.</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22</a:t>
            </a:fld>
            <a:endParaRPr lang="en-US"/>
          </a:p>
        </p:txBody>
      </p:sp>
    </p:spTree>
    <p:extLst>
      <p:ext uri="{BB962C8B-B14F-4D97-AF65-F5344CB8AC3E}">
        <p14:creationId xmlns:p14="http://schemas.microsoft.com/office/powerpoint/2010/main" val="28735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0A3026-D0F2-425A-AEC9-D51297609FDD}" type="slidenum">
              <a:rPr lang="en-US" smtClean="0"/>
              <a:t>23</a:t>
            </a:fld>
            <a:endParaRPr lang="en-US"/>
          </a:p>
        </p:txBody>
      </p:sp>
    </p:spTree>
    <p:extLst>
      <p:ext uri="{BB962C8B-B14F-4D97-AF65-F5344CB8AC3E}">
        <p14:creationId xmlns:p14="http://schemas.microsoft.com/office/powerpoint/2010/main" val="1712693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EDITORIAL CHANGE</a:t>
            </a: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1 – SECTION 5  PLAYER EQUIPMENT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ART. 1 . . .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Mandatory equipment. Each player shall participate while wearing the following pieces of properly fitted equipment, which shall be professionally manufactured and not altered to decrease protection: …</a:t>
            </a:r>
          </a:p>
          <a:p>
            <a:pPr marL="228600" marR="0" lvl="0" indent="-228600" algn="l" defTabSz="914400" rtl="0" eaLnBrk="0" fontAlgn="base" latinLnBrk="0" hangingPunct="0">
              <a:lnSpc>
                <a:spcPct val="100000"/>
              </a:lnSpc>
              <a:spcBef>
                <a:spcPct val="30000"/>
              </a:spcBef>
              <a:spcAft>
                <a:spcPct val="0"/>
              </a:spcAft>
              <a:buClrTx/>
              <a:buSzTx/>
              <a:buFontTx/>
              <a:buAutoNum type="alphaLcPeriod" startAt="2"/>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Jersey: …</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2. Players of the visiting team shall wear jerseys, unaltered from the manufacturer’s original design/production, that meet the following criteria: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(b) The body of the jersey shall contain only the listed allowable adornments and accessory patterns in a color(s) that contrasts to white:</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(1) as the jersey number(s) required in 1-5-1c or as the school’s nickname, school logo, </a:t>
            </a:r>
            <a:r>
              <a:rPr lang="en-US" sz="1000" b="0" i="0" u="sng" strike="noStrike" baseline="0" dirty="0">
                <a:latin typeface="Calibri" panose="020F0502020204030204" pitchFamily="34" charset="0"/>
                <a:ea typeface="Calibri" panose="020F0502020204030204" pitchFamily="34" charset="0"/>
                <a:cs typeface="Calibri" panose="020F0502020204030204" pitchFamily="34" charset="0"/>
              </a:rPr>
              <a:t>school mascot</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school name and/or player name within the body and/or on the shoulders, …</a:t>
            </a:r>
          </a:p>
          <a:p>
            <a:pPr algn="l"/>
            <a:endParaRPr lang="en-US" sz="10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3. Players of the home team shall wear jerseys, unaltered from the manufacturer’s original design/production, that meet the following criteria: … (b) The jerseys of the home team shall all be the same dark color(s) that clearly contrasts to white. If white appears in the body of the</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jersey of the home team, it may only appear:</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(1) as the jersey number(s) required in 1-5-1c or as the school’s nickname, school logo, </a:t>
            </a:r>
            <a:r>
              <a:rPr lang="en-US" sz="1000" b="0" i="0" u="sng" strike="noStrike" baseline="0" dirty="0">
                <a:latin typeface="Calibri" panose="020F0502020204030204" pitchFamily="34" charset="0"/>
                <a:ea typeface="Calibri" panose="020F0502020204030204" pitchFamily="34" charset="0"/>
                <a:cs typeface="Calibri" panose="020F0502020204030204" pitchFamily="34" charset="0"/>
              </a:rPr>
              <a:t>school mascot</a:t>
            </a:r>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school name and/or player name within the body and/or on the shoulders, …</a:t>
            </a: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Rationale for Change:</a:t>
            </a: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Further clarified what could be on a home or visitor jersey.</a:t>
            </a:r>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24</a:t>
            </a:fld>
            <a:endParaRPr lang="en-US"/>
          </a:p>
        </p:txBody>
      </p:sp>
    </p:spTree>
    <p:extLst>
      <p:ext uri="{BB962C8B-B14F-4D97-AF65-F5344CB8AC3E}">
        <p14:creationId xmlns:p14="http://schemas.microsoft.com/office/powerpoint/2010/main" val="3823428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EDITORIAL CHANGE</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25</a:t>
            </a:fld>
            <a:endParaRPr lang="en-US"/>
          </a:p>
        </p:txBody>
      </p:sp>
    </p:spTree>
    <p:extLst>
      <p:ext uri="{BB962C8B-B14F-4D97-AF65-F5344CB8AC3E}">
        <p14:creationId xmlns:p14="http://schemas.microsoft.com/office/powerpoint/2010/main" val="1044608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EDITORIAL CHANGE</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26</a:t>
            </a:fld>
            <a:endParaRPr lang="en-US"/>
          </a:p>
        </p:txBody>
      </p:sp>
    </p:spTree>
    <p:extLst>
      <p:ext uri="{BB962C8B-B14F-4D97-AF65-F5344CB8AC3E}">
        <p14:creationId xmlns:p14="http://schemas.microsoft.com/office/powerpoint/2010/main" val="540113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EDITORIAL CHANGE</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9 – </a:t>
            </a:r>
            <a:r>
              <a:rPr lang="en-US" sz="1200" b="1" i="0" u="none" strike="noStrike" baseline="0" dirty="0">
                <a:solidFill>
                  <a:srgbClr val="FFFFFF"/>
                </a:solidFill>
                <a:latin typeface="Calibri" panose="020F0502020204030204" pitchFamily="34" charset="0"/>
                <a:ea typeface="Calibri" panose="020F0502020204030204" pitchFamily="34" charset="0"/>
                <a:cs typeface="Calibri" panose="020F0502020204030204" pitchFamily="34" charset="0"/>
              </a:rPr>
              <a:t>SECTION 4   ILLEGAL PERSONAL CONTACT</a:t>
            </a:r>
          </a:p>
          <a:p>
            <a:pPr algn="l"/>
            <a:r>
              <a:rPr lang="en-US" sz="12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ART. 3 . . . </a:t>
            </a:r>
            <a:r>
              <a:rPr lang="en-US" sz="12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No player or nonplayer shall: …</a:t>
            </a:r>
            <a:endParaRPr lang="en-US" sz="12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algn="l"/>
            <a:r>
              <a:rPr lang="en-US" sz="1200" b="0" i="0" u="sng" strike="noStrike" baseline="0" dirty="0">
                <a:latin typeface="Calibri" panose="020F0502020204030204" pitchFamily="34" charset="0"/>
                <a:ea typeface="Calibri" panose="020F0502020204030204" pitchFamily="34" charset="0"/>
                <a:cs typeface="Calibri" panose="020F0502020204030204" pitchFamily="34" charset="0"/>
              </a:rPr>
              <a:t>p.  Initiate forceful contact against a defenseless receiver as in 2-32-16b and 2-32-16c that is not:</a:t>
            </a:r>
          </a:p>
          <a:p>
            <a:pPr algn="l"/>
            <a:r>
              <a:rPr lang="en-US" sz="1200" b="0" i="0" u="sng" strike="noStrike" baseline="0" dirty="0">
                <a:latin typeface="Calibri" panose="020F0502020204030204" pitchFamily="34" charset="0"/>
                <a:ea typeface="Calibri" panose="020F0502020204030204" pitchFamily="34" charset="0"/>
                <a:cs typeface="Calibri" panose="020F0502020204030204" pitchFamily="34" charset="0"/>
              </a:rPr>
              <a:t>1.  Incidental contact as a result of making a play on the ball;</a:t>
            </a:r>
          </a:p>
          <a:p>
            <a:pPr algn="l"/>
            <a:r>
              <a:rPr lang="en-US" sz="1200" b="0" i="0" u="sng" strike="noStrike" baseline="0" dirty="0">
                <a:latin typeface="Calibri" panose="020F0502020204030204" pitchFamily="34" charset="0"/>
                <a:ea typeface="Calibri" panose="020F0502020204030204" pitchFamily="34" charset="0"/>
                <a:cs typeface="Calibri" panose="020F0502020204030204" pitchFamily="34" charset="0"/>
              </a:rPr>
              <a:t>2.  Initiated with open hands; or</a:t>
            </a:r>
          </a:p>
          <a:p>
            <a:pPr algn="l"/>
            <a:r>
              <a:rPr lang="en-US" sz="1200" b="0" i="0" u="sng" strike="noStrike" baseline="0" dirty="0">
                <a:latin typeface="Calibri" panose="020F0502020204030204" pitchFamily="34" charset="0"/>
                <a:ea typeface="Calibri" panose="020F0502020204030204" pitchFamily="34" charset="0"/>
                <a:cs typeface="Calibri" panose="020F0502020204030204" pitchFamily="34" charset="0"/>
              </a:rPr>
              <a:t>3.  An attempt to tackle by wrapping arm(s) around the receiver.</a:t>
            </a:r>
          </a:p>
          <a:p>
            <a:pPr algn="l"/>
            <a:endParaRPr lang="en-US" sz="1200" u="sng" dirty="0">
              <a:latin typeface="Calibri" panose="020F0502020204030204" pitchFamily="34" charset="0"/>
              <a:ea typeface="Calibri" panose="020F0502020204030204" pitchFamily="34" charset="0"/>
              <a:cs typeface="Calibri" panose="020F0502020204030204" pitchFamily="34" charset="0"/>
            </a:endParaRPr>
          </a:p>
          <a:p>
            <a:pPr algn="l"/>
            <a:r>
              <a:rPr lang="en-US" sz="1200" b="1" i="0" u="none" strike="noStrike" baseline="0" dirty="0">
                <a:latin typeface="Calibri" panose="020F0502020204030204" pitchFamily="34" charset="0"/>
                <a:ea typeface="Calibri" panose="020F0502020204030204" pitchFamily="34" charset="0"/>
                <a:cs typeface="Calibri" panose="020F0502020204030204" pitchFamily="34" charset="0"/>
              </a:rPr>
              <a:t>PENALTY: … Arts. 3a through g, l, </a:t>
            </a:r>
            <a:r>
              <a:rPr lang="en-US" sz="1200" b="1" i="0" u="sng" strike="noStrike" baseline="0" dirty="0">
                <a:latin typeface="Calibri" panose="020F0502020204030204" pitchFamily="34" charset="0"/>
                <a:ea typeface="Calibri" panose="020F0502020204030204" pitchFamily="34" charset="0"/>
                <a:cs typeface="Calibri" panose="020F0502020204030204" pitchFamily="34" charset="0"/>
              </a:rPr>
              <a:t>p</a:t>
            </a:r>
            <a:r>
              <a:rPr lang="en-US" sz="1200" b="1" i="0" u="none" strike="noStrike" baseline="0" dirty="0">
                <a:latin typeface="Calibri" panose="020F0502020204030204" pitchFamily="34" charset="0"/>
                <a:ea typeface="Calibri" panose="020F0502020204030204" pitchFamily="34" charset="0"/>
                <a:cs typeface="Calibri" panose="020F0502020204030204" pitchFamily="34" charset="0"/>
              </a:rPr>
              <a:t> – Other personal fouls – (S38) – 15 yards; …</a:t>
            </a:r>
          </a:p>
          <a:p>
            <a:pPr algn="l"/>
            <a:endParaRPr lang="en-US" sz="1200" b="1" i="0" u="none" strike="noStrike" baseline="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Rationale for Change:</a:t>
            </a: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Rule 2-32-16d was eliminated and contact against a defenseless receiver has been reorganized into a new Rule 9-4-3p.</a:t>
            </a:r>
            <a:endPar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endParaRPr lang="en-US" sz="1200" u="sng"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00A3026-D0F2-425A-AEC9-D51297609FDD}" type="slidenum">
              <a:rPr lang="en-US" smtClean="0"/>
              <a:t>27</a:t>
            </a:fld>
            <a:endParaRPr lang="en-US"/>
          </a:p>
        </p:txBody>
      </p:sp>
    </p:spTree>
    <p:extLst>
      <p:ext uri="{BB962C8B-B14F-4D97-AF65-F5344CB8AC3E}">
        <p14:creationId xmlns:p14="http://schemas.microsoft.com/office/powerpoint/2010/main" val="4281356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EDITORIAL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Comment on Slide:</a:t>
            </a:r>
            <a:endParaRPr kumimoji="0" lang="en-US" altLang="en-US" sz="12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This slide lists the rules references and a brief description of the additional football editorial changes that were made to the 2025 NFHS Football Rules Book.</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28</a:t>
            </a:fld>
            <a:endParaRPr lang="en-US"/>
          </a:p>
        </p:txBody>
      </p:sp>
    </p:spTree>
    <p:extLst>
      <p:ext uri="{BB962C8B-B14F-4D97-AF65-F5344CB8AC3E}">
        <p14:creationId xmlns:p14="http://schemas.microsoft.com/office/powerpoint/2010/main" val="34191140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EDITORIAL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Comment on Slide:</a:t>
            </a:r>
            <a:endParaRPr kumimoji="0" lang="en-US" altLang="en-US" sz="12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This slide lists the rules references and a brief description of the additional football editorial changes that were made to the 2025 NFHS Football Rules Book.</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29</a:t>
            </a:fld>
            <a:endParaRPr lang="en-US"/>
          </a:p>
        </p:txBody>
      </p:sp>
    </p:spTree>
    <p:extLst>
      <p:ext uri="{BB962C8B-B14F-4D97-AF65-F5344CB8AC3E}">
        <p14:creationId xmlns:p14="http://schemas.microsoft.com/office/powerpoint/2010/main" val="679154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Comment on Slide:</a:t>
            </a:r>
          </a:p>
          <a:p>
            <a:pPr marL="0" marR="0" lvl="0" indent="0" algn="l" defTabSz="914266" rtl="0" eaLnBrk="1" fontAlgn="base" latinLnBrk="0" hangingPunct="1">
              <a:lnSpc>
                <a:spcPct val="100000"/>
              </a:lnSpc>
              <a:spcBef>
                <a:spcPct val="30000"/>
              </a:spcBef>
              <a:spcAft>
                <a:spcPct val="0"/>
              </a:spcAft>
              <a:buClrTx/>
              <a:buSzTx/>
              <a:buFontTx/>
              <a:buNone/>
              <a:tabLst/>
              <a:defRPr/>
            </a:pPr>
            <a:endParaRPr kumimoji="0" lang="en-US" altLang="en-US" sz="12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Overview of NFHS Rules Books and Publications.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6CE19-52FC-412B-A3FC-C4B1E62DF806}"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6241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0A3026-D0F2-425A-AEC9-D51297609FDD}" type="slidenum">
              <a:rPr lang="en-US" smtClean="0"/>
              <a:t>30</a:t>
            </a:fld>
            <a:endParaRPr lang="en-US"/>
          </a:p>
        </p:txBody>
      </p:sp>
    </p:spTree>
    <p:extLst>
      <p:ext uri="{BB962C8B-B14F-4D97-AF65-F5344CB8AC3E}">
        <p14:creationId xmlns:p14="http://schemas.microsoft.com/office/powerpoint/2010/main" val="3674839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000" b="1" i="0" u="sng" strike="noStrike" kern="1200" cap="all"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a:t>
            </a:r>
            <a:r>
              <a:rPr kumimoji="0" lang="en-US" altLang="en-US" sz="1000" b="1" i="0" u="sng"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Reminder</a:t>
            </a: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1 – SECTION 5  PLAYER EQUIPMENT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ART. 1 . . .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Mandatory equipment. Each player shall participate while wearing the following pieces of properly fitted equipment, which shall be professionally manufactured and not altered to decrease protection: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  Jersey: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Players of the home team shall wear jerseys, unaltered from the manufacturer’s original design/production, that meet the following criteria:</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body of the jersey (inside the shoulders, inclusive of the yoke of the jersey or the shoulders, below the collar, and to the bottom of the jersey) may not include white, except as stated below.</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jerseys of the home team shall </a:t>
            </a:r>
            <a:r>
              <a:rPr kumimoji="0" lang="en-US" sz="10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all</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be </a:t>
            </a:r>
            <a:r>
              <a:rPr kumimoji="0" lang="en-US" sz="10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same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dark color</a:t>
            </a:r>
            <a:r>
              <a:rPr kumimoji="0" lang="en-US" sz="10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that clearly contrasts to white. If white appears in the body of the jersey of the home team, it may only appear: …</a:t>
            </a: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Comment:</a:t>
            </a: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Clarified home team uniform requirement for each player.  The jerseys of the home team shall all be the same dark color(s) that clearly contrasts with white.</a:t>
            </a:r>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Tx/>
              <a:buNone/>
              <a:tabLst/>
              <a:defRPr/>
            </a:pPr>
            <a:endPar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1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Case Book:</a:t>
            </a: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See SITUATION 9.8.1H</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31</a:t>
            </a:fld>
            <a:endParaRPr lang="en-US"/>
          </a:p>
        </p:txBody>
      </p:sp>
    </p:spTree>
    <p:extLst>
      <p:ext uri="{BB962C8B-B14F-4D97-AF65-F5344CB8AC3E}">
        <p14:creationId xmlns:p14="http://schemas.microsoft.com/office/powerpoint/2010/main" val="52267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200" b="1" i="0" u="sng" strike="noStrike" kern="1200" cap="all"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a:t>
            </a:r>
            <a:r>
              <a:rPr kumimoji="0" lang="en-US" altLang="en-US" sz="1200" b="1" i="0" u="sng"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Reminder</a:t>
            </a:r>
            <a:r>
              <a:rPr kumimoji="0" lang="en-US" altLang="en-US" sz="1200" b="1" i="0" u="none"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32</a:t>
            </a:fld>
            <a:endParaRPr lang="en-US"/>
          </a:p>
        </p:txBody>
      </p:sp>
    </p:spTree>
    <p:extLst>
      <p:ext uri="{BB962C8B-B14F-4D97-AF65-F5344CB8AC3E}">
        <p14:creationId xmlns:p14="http://schemas.microsoft.com/office/powerpoint/2010/main" val="28548890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0A3026-D0F2-425A-AEC9-D51297609FDD}" type="slidenum">
              <a:rPr lang="en-US" smtClean="0"/>
              <a:t>33</a:t>
            </a:fld>
            <a:endParaRPr lang="en-US"/>
          </a:p>
        </p:txBody>
      </p:sp>
    </p:spTree>
    <p:extLst>
      <p:ext uri="{BB962C8B-B14F-4D97-AF65-F5344CB8AC3E}">
        <p14:creationId xmlns:p14="http://schemas.microsoft.com/office/powerpoint/2010/main" val="8905765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POINTS OF EMPHASIS:</a:t>
            </a:r>
          </a:p>
          <a:p>
            <a:pPr marL="0" marR="0" lvl="0" indent="0" algn="l" defTabSz="914266"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Comment on Slide:</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following football points of emphasis were selected by the NFHS Football Rules Committee for the 2025 high school football season.  These three football points of emphasis need to be stressed to all coaches, game officials, players, parents, school administrators, appropriate health-care professionals and all others who have an interest in high school football. </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34</a:t>
            </a:fld>
            <a:endParaRPr lang="en-US"/>
          </a:p>
        </p:txBody>
      </p:sp>
    </p:spTree>
    <p:extLst>
      <p:ext uri="{BB962C8B-B14F-4D97-AF65-F5344CB8AC3E}">
        <p14:creationId xmlns:p14="http://schemas.microsoft.com/office/powerpoint/2010/main" val="846886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v"/>
              <a:tabLst/>
              <a:defRPr/>
            </a:pPr>
            <a:r>
              <a:rPr kumimoji="0" lang="en-US" sz="900" b="1" i="0" u="sng" strike="noStrike" kern="1200" cap="none" spc="0" normalizeH="0" baseline="0" noProof="0" dirty="0">
                <a:ln>
                  <a:noFill/>
                </a:ln>
                <a:solidFill>
                  <a:prstClr val="black"/>
                </a:solidFill>
                <a:effectLst/>
                <a:uLnTx/>
                <a:uFillTx/>
                <a:latin typeface="Calibri"/>
                <a:ea typeface="+mn-ea"/>
                <a:cs typeface="+mn-cs"/>
              </a:rPr>
              <a:t>Illegal and Improperly Worn Player Equipment  (Point of Emphasis):</a:t>
            </a:r>
          </a:p>
          <a:p>
            <a:endParaRPr lang="en-US" sz="900" dirty="0">
              <a:latin typeface="Calibri" panose="020F0502020204030204" pitchFamily="34" charset="0"/>
              <a:ea typeface="Calibri" panose="020F0502020204030204" pitchFamily="34" charset="0"/>
              <a:cs typeface="Calibri" panose="020F0502020204030204" pitchFamily="34" charset="0"/>
            </a:endParaRPr>
          </a:p>
          <a:p>
            <a:pPr algn="l"/>
            <a:r>
              <a:rPr lang="en-US" sz="900" b="0" i="0" u="none" strike="noStrike" baseline="0" dirty="0">
                <a:latin typeface="Calibri" panose="020F0502020204030204" pitchFamily="34" charset="0"/>
                <a:ea typeface="Calibri" panose="020F0502020204030204" pitchFamily="34" charset="0"/>
                <a:cs typeface="Calibri" panose="020F0502020204030204" pitchFamily="34" charset="0"/>
              </a:rPr>
              <a:t>     In high school football, players must adhere to specific equipment standards for safety and fairness concerns. Illegal equipment refers to items that are prohibited such as: jewelry; tinted visors; non-compliant eye shade; bands worn around the upper arm, neck or legs; back pads not covered; and sweatbands and uniform adornments, including towels, that do not conform to the rules.</a:t>
            </a:r>
          </a:p>
          <a:p>
            <a:pPr algn="l"/>
            <a:r>
              <a:rPr lang="en-US" sz="900" b="0" i="0" u="none" strike="noStrike" baseline="0" dirty="0">
                <a:latin typeface="Calibri" panose="020F0502020204030204" pitchFamily="34" charset="0"/>
                <a:ea typeface="Calibri" panose="020F0502020204030204" pitchFamily="34" charset="0"/>
                <a:cs typeface="Calibri" panose="020F0502020204030204" pitchFamily="34" charset="0"/>
              </a:rPr>
              <a:t>     On the other hand, improperly worn equipment pertains to all equipment that is otherwise legal but not worn as intended. Examples include pants not covering the knees as required, tooth and mouth protectors not being worn as play starts, and shoulder pads not properly covered by the jersey. Incorrectly wearing these items can diminish their protective effectiveness and potentially endanger players.</a:t>
            </a:r>
          </a:p>
          <a:p>
            <a:pPr algn="l"/>
            <a:r>
              <a:rPr lang="en-US" sz="900" b="0" i="0" u="none" strike="noStrike" baseline="0" dirty="0">
                <a:latin typeface="Calibri" panose="020F0502020204030204" pitchFamily="34" charset="0"/>
                <a:ea typeface="Calibri" panose="020F0502020204030204" pitchFamily="34" charset="0"/>
                <a:cs typeface="Calibri" panose="020F0502020204030204" pitchFamily="34" charset="0"/>
              </a:rPr>
              <a:t>     Despite the lack of enforcement at the college level, the NFHS is proud of the work high school players, coaches, and game officials have done to properly enforce all rules that reduce the risk of injury. The rules and regulations governing high school football are designed to reduce the injury risk of players while maintaining the integrity and fairness of the game. These rules, often overlooked by casual spectators, play a crucial role in protecting the athletes and preserving the uniformity of team's appearance. Despite the negative influences by levels of play beyond high school, coaches and game officials must remain vigilant with enforcement of the equipment rules currently in place at the high school level.</a:t>
            </a:r>
          </a:p>
          <a:p>
            <a:pPr algn="l"/>
            <a:r>
              <a:rPr lang="en-US" sz="900" b="0" i="0" u="none" strike="noStrike" baseline="0" dirty="0">
                <a:latin typeface="Calibri" panose="020F0502020204030204" pitchFamily="34" charset="0"/>
                <a:ea typeface="Calibri" panose="020F0502020204030204" pitchFamily="34" charset="0"/>
                <a:cs typeface="Calibri" panose="020F0502020204030204" pitchFamily="34" charset="0"/>
              </a:rPr>
              <a:t>     Non-compliance with these rules can result in various penalties, ranging from removal of a player for one play for improperly worn equipment, to an unsportsmanlike penalty on the head coach when players are illegally equipped following the pre-game certification.</a:t>
            </a:r>
          </a:p>
          <a:p>
            <a:pPr algn="l"/>
            <a:r>
              <a:rPr lang="en-US" sz="900" b="0" i="0" u="none" strike="noStrike" baseline="0" dirty="0">
                <a:latin typeface="Calibri" panose="020F0502020204030204" pitchFamily="34" charset="0"/>
                <a:ea typeface="Calibri" panose="020F0502020204030204" pitchFamily="34" charset="0"/>
                <a:cs typeface="Calibri" panose="020F0502020204030204" pitchFamily="34" charset="0"/>
              </a:rPr>
              <a:t>     Chronic violations of the rule for properly worn equipment can significantly impact the game's fairness and safety. Repeated offenses not only jeopardize the individual player’s well-being but also negatively impact the pace of the game, and fairness to the opposing team.</a:t>
            </a:r>
            <a:endParaRPr lang="en-US" sz="9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00A3026-D0F2-425A-AEC9-D51297609FDD}" type="slidenum">
              <a:rPr lang="en-US" smtClean="0"/>
              <a:t>35</a:t>
            </a:fld>
            <a:endParaRPr lang="en-US"/>
          </a:p>
        </p:txBody>
      </p:sp>
    </p:spTree>
    <p:extLst>
      <p:ext uri="{BB962C8B-B14F-4D97-AF65-F5344CB8AC3E}">
        <p14:creationId xmlns:p14="http://schemas.microsoft.com/office/powerpoint/2010/main" val="3569729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Illegal and Improperly Worn Player Equipment  (Point of Emphasis)  continued:</a:t>
            </a:r>
          </a:p>
          <a:p>
            <a:endParaRPr lang="en-US" dirty="0"/>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When players persistently disregard the equipment guidelines, there are several administrative options within current NFHS rules:</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A delay-of-game penalty would be a logical consequence for persistent offenses that significantly impact the pace of play.</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Chronic violations of equipment rules by players could result in an unsportsmanlike conduct foul being assessed under Rule 1-5-3c(10) and 9-8-1h, for equipment not worn as intended by the manufacturer.</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Finally, a coach who demonstrates a lack of interest in supporting these important rules of our sport could be easily judged to be acting in an unsportsmanlike manner. </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Coaches play a pivotal role in addressing chronic violations of equipment rules. They must instill the importance of proper equipment use through consistent reinforcement and education. Additionally, fostering an environment where players hold each other accountable can help minimize infractions. Game officials must also remain vigilant and enforce penalties consistently to deter chronic violations. Issuing temporary removals from the game and escalating penalties for repeated offenses are necessary measures to uphold the integrity of the game.</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The high school football player equipment rules are a testament to the sport's commitment to player safety and team unity. This unity extends beyond aesthetics; it reinforces the idea that each player is part of a larger whole, working together toward a common goal. A team’s integrity is maintained when no player stands out for the wrong reason. While it may seem like a minor detail, these regulations play a significant role in reducing injury and maintaining the integrity of the game.</a:t>
            </a:r>
            <a:endParaRPr lang="en-US" sz="10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00A3026-D0F2-425A-AEC9-D51297609FDD}" type="slidenum">
              <a:rPr lang="en-US" smtClean="0"/>
              <a:t>36</a:t>
            </a:fld>
            <a:endParaRPr lang="en-US"/>
          </a:p>
        </p:txBody>
      </p:sp>
    </p:spTree>
    <p:extLst>
      <p:ext uri="{BB962C8B-B14F-4D97-AF65-F5344CB8AC3E}">
        <p14:creationId xmlns:p14="http://schemas.microsoft.com/office/powerpoint/2010/main" val="793666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Illegal and Improperly Worn Player Equipment  (Point of Emphasis)  continued:</a:t>
            </a:r>
          </a:p>
          <a:p>
            <a:endParaRPr lang="en-US" dirty="0"/>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37</a:t>
            </a:fld>
            <a:endParaRPr lang="en-US"/>
          </a:p>
        </p:txBody>
      </p:sp>
    </p:spTree>
    <p:extLst>
      <p:ext uri="{BB962C8B-B14F-4D97-AF65-F5344CB8AC3E}">
        <p14:creationId xmlns:p14="http://schemas.microsoft.com/office/powerpoint/2010/main" val="31772359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Sportsmanship  (Point of Emphasis):</a:t>
            </a:r>
          </a:p>
          <a:p>
            <a:endParaRPr lang="en-US" dirty="0"/>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Unsportsmanlike conduct is incompatible with the values of education-based athletics. As unsporting acts increase at the college and professional levels, all stakeholders must work together to ensure high school football embodies the highest principles of sportsmanship and fundamental ethics of competition.</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The focus of high school football is on the team – not the individual. The “individual over team” emphasis is contrary to the mission of education-based sports.</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High school football is a game of extreme emotion played by exceptionally talented teenagers. Game officials should not be overly technical in applying the rules, but they should always be aware of conduct that does not exemplify sportsmanship. In determining whether an action rises to the level of a foul, game officials should allow for brief, spontaneous, emotional reactions at the end of a play. However, game officials should penalize acts that are prolonged, choreographed, and directed at an opponent.</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The following actions are unsportsmanlike conduct that should be penalized without warning: demonstrations of violence such as brandishing guns and throat slashes, rehearsed poses, gestures with sexual connotation, dunking the ball over the crossbar, removal of helmet to celebrate or protest, dancing, somersaults or flips, and spiking or spinning the ball. Any act that is clearly intended to taunt, demean or show disrespect to an opponent or the game should be penalized.</a:t>
            </a:r>
          </a:p>
          <a:p>
            <a:pPr algn="l"/>
            <a:r>
              <a:rPr lang="en-US" sz="1000" b="0" i="0" u="none" strike="noStrike" baseline="0" dirty="0">
                <a:latin typeface="Calibri" panose="020F0502020204030204" pitchFamily="34" charset="0"/>
                <a:ea typeface="Calibri" panose="020F0502020204030204" pitchFamily="34" charset="0"/>
                <a:cs typeface="Calibri" panose="020F0502020204030204" pitchFamily="34" charset="0"/>
              </a:rPr>
              <a:t>     The actions noted above are unsporting and contrary to the values of education-based athletics. The focus must remain on student-athletes, the values of team success, celebrating victory with class, and enduring loss with dignity.</a:t>
            </a:r>
            <a:endParaRPr lang="en-US" sz="10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00A3026-D0F2-425A-AEC9-D51297609FDD}" type="slidenum">
              <a:rPr lang="en-US" smtClean="0"/>
              <a:t>38</a:t>
            </a:fld>
            <a:endParaRPr lang="en-US"/>
          </a:p>
        </p:txBody>
      </p:sp>
    </p:spTree>
    <p:extLst>
      <p:ext uri="{BB962C8B-B14F-4D97-AF65-F5344CB8AC3E}">
        <p14:creationId xmlns:p14="http://schemas.microsoft.com/office/powerpoint/2010/main" val="38551641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v"/>
              <a:tabLst/>
              <a:defRPr/>
            </a:pPr>
            <a:r>
              <a:rPr kumimoji="0" lang="en-US" sz="83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Defenseless Player / Targeting  (Point of Emphasis):</a:t>
            </a:r>
            <a:endParaRPr lang="en-US" sz="830" dirty="0">
              <a:latin typeface="Calibri" panose="020F0502020204030204" pitchFamily="34" charset="0"/>
              <a:ea typeface="Calibri" panose="020F0502020204030204" pitchFamily="34" charset="0"/>
              <a:cs typeface="Calibri" panose="020F0502020204030204" pitchFamily="34" charset="0"/>
            </a:endParaRPr>
          </a:p>
          <a:p>
            <a:pPr algn="l"/>
            <a:r>
              <a:rPr lang="en-US" sz="830" b="0" i="0" u="none" strike="noStrike" baseline="0" dirty="0">
                <a:latin typeface="Calibri" panose="020F0502020204030204" pitchFamily="34" charset="0"/>
                <a:ea typeface="Calibri" panose="020F0502020204030204" pitchFamily="34" charset="0"/>
                <a:cs typeface="Calibri" panose="020F0502020204030204" pitchFamily="34" charset="0"/>
              </a:rPr>
              <a:t>     A defenseless player is a player who, because of physical position and focus of concentration, is especially vulnerable to injury. The player remains defenseless until the player’s physical position and focus of concentration allows the player to have a chance to protect themselves or brace, at least partially, for contact.</a:t>
            </a:r>
          </a:p>
          <a:p>
            <a:pPr algn="l"/>
            <a:r>
              <a:rPr lang="en-US" sz="830" b="0" i="0" u="none" strike="noStrike" baseline="0" dirty="0">
                <a:latin typeface="Calibri" panose="020F0502020204030204" pitchFamily="34" charset="0"/>
                <a:ea typeface="Calibri" panose="020F0502020204030204" pitchFamily="34" charset="0"/>
                <a:cs typeface="Calibri" panose="020F0502020204030204" pitchFamily="34" charset="0"/>
              </a:rPr>
              <a:t>     The most common types of defenseless players include passers, receivers, sliding runners, runners whose forward progress is stopped, players out of the play and players who are illegally blocked from the blindside. For added defenseless player clarifications, please refer to 2.32.16 COMMENT and CHART in the 2025 NFHS Football Case Book.</a:t>
            </a:r>
          </a:p>
          <a:p>
            <a:pPr algn="l"/>
            <a:r>
              <a:rPr lang="en-US" sz="830" b="0" i="0" u="none" strike="noStrike" baseline="0" dirty="0">
                <a:latin typeface="Calibri" panose="020F0502020204030204" pitchFamily="34" charset="0"/>
                <a:ea typeface="Calibri" panose="020F0502020204030204" pitchFamily="34" charset="0"/>
                <a:cs typeface="Calibri" panose="020F0502020204030204" pitchFamily="34" charset="0"/>
              </a:rPr>
              <a:t>     A player is defenseless based on the player’s own position and concentration. It is not determined by another player’s actions. When the wrap-up tackle was added to the definition of defenseless player as it relates to contact on a defenseless receiver, it created confusion because this highlighted action by another player. Thus, the forceful contact against a defenseless receiver portion of Rule 2 (definitions) has been relocated to Rule 9 (conduct of players/penalty). By moving the wrap-up tackle portion of the defenseless player guidelines to Rule 9, it clearly limits the contact to a defenseless offensive or defensive receiver, to incidental contact that is a result of making a play on the ball, contact initiated with open hands, or an attempt to tackle by wrapping arm(s) around the receiver.</a:t>
            </a:r>
          </a:p>
          <a:p>
            <a:pPr algn="l"/>
            <a:r>
              <a:rPr lang="en-US" sz="830" b="0" i="0" u="none" strike="noStrike" baseline="0" dirty="0">
                <a:latin typeface="Calibri" panose="020F0502020204030204" pitchFamily="34" charset="0"/>
                <a:ea typeface="Calibri" panose="020F0502020204030204" pitchFamily="34" charset="0"/>
                <a:cs typeface="Calibri" panose="020F0502020204030204" pitchFamily="34" charset="0"/>
              </a:rPr>
              <a:t>     A major focus of the NFHS Football Rules Committee is to promote uniform enforcement of illegal contact on defenseless players across the country. We urge all coaches and game officials to study the rules, watch and share video, and have discussions with one another about what constitutes legal and illegal contact. Furthermore, a review of targeting provisions is crucial for minimizing risk for all players.</a:t>
            </a:r>
          </a:p>
          <a:p>
            <a:pPr algn="l"/>
            <a:r>
              <a:rPr lang="en-US" sz="830" b="0" i="0" u="none" strike="noStrike" baseline="0" dirty="0">
                <a:latin typeface="Calibri" panose="020F0502020204030204" pitchFamily="34" charset="0"/>
                <a:ea typeface="Calibri" panose="020F0502020204030204" pitchFamily="34" charset="0"/>
                <a:cs typeface="Calibri" panose="020F0502020204030204" pitchFamily="34" charset="0"/>
              </a:rPr>
              <a:t>     It is imperative that players clearly comprehend what contact is acceptable and be able to recognize when an opponent is considered defenseless. Players must realize that the responsibility for making legal contact resides with the person initiating the contact.</a:t>
            </a:r>
          </a:p>
          <a:p>
            <a:pPr algn="l"/>
            <a:r>
              <a:rPr lang="en-US" sz="830" b="0" i="0" u="none" strike="noStrike" baseline="0" dirty="0">
                <a:latin typeface="Calibri" panose="020F0502020204030204" pitchFamily="34" charset="0"/>
                <a:ea typeface="Calibri" panose="020F0502020204030204" pitchFamily="34" charset="0"/>
                <a:cs typeface="Calibri" panose="020F0502020204030204" pitchFamily="34" charset="0"/>
              </a:rPr>
              <a:t>     Game officials must demonstrate a broad awareness of what contact is necessary to make a legal block or tackle and contact considered excessive and, in some cases, flagrant. Forceful contact that is avoidable should not be tolerated by coaches or game officials. When in doubt, game officials should throw a flag for illegal personal contact and should be supported in doing so.</a:t>
            </a:r>
          </a:p>
          <a:p>
            <a:pPr algn="l"/>
            <a:r>
              <a:rPr lang="en-US" sz="830" b="0" i="0" u="none" strike="noStrike" baseline="0" dirty="0">
                <a:latin typeface="Calibri" panose="020F0502020204030204" pitchFamily="34" charset="0"/>
                <a:ea typeface="Calibri" panose="020F0502020204030204" pitchFamily="34" charset="0"/>
                <a:cs typeface="Calibri" panose="020F0502020204030204" pitchFamily="34" charset="0"/>
              </a:rPr>
              <a:t>     The long-term success of high school football is linked to risk minimization. Coaches, game officials, players and administrators share the responsibility to eliminate targeting and illegal contact against defenseless players from our great game.</a:t>
            </a:r>
            <a:endParaRPr lang="en-US" sz="83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00A3026-D0F2-425A-AEC9-D51297609FDD}" type="slidenum">
              <a:rPr lang="en-US" smtClean="0"/>
              <a:t>39</a:t>
            </a:fld>
            <a:endParaRPr lang="en-US"/>
          </a:p>
        </p:txBody>
      </p:sp>
    </p:spTree>
    <p:extLst>
      <p:ext uri="{BB962C8B-B14F-4D97-AF65-F5344CB8AC3E}">
        <p14:creationId xmlns:p14="http://schemas.microsoft.com/office/powerpoint/2010/main" val="173349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NFHS Digital Mobile App:</a:t>
            </a:r>
            <a:r>
              <a:rPr lang="en-US" dirty="0"/>
              <a:t>:</a:t>
            </a:r>
          </a:p>
          <a:p>
            <a:pPr lvl="1"/>
            <a:r>
              <a:rPr lang="en-US" dirty="0"/>
              <a:t>Rules Publications</a:t>
            </a:r>
          </a:p>
          <a:p>
            <a:pPr lvl="1"/>
            <a:r>
              <a:rPr lang="en-US" dirty="0"/>
              <a:t>NFHS Case Books</a:t>
            </a:r>
          </a:p>
          <a:p>
            <a:pPr lvl="1"/>
            <a:r>
              <a:rPr lang="en-US" dirty="0"/>
              <a:t>NFHS Officials manuals</a:t>
            </a:r>
          </a:p>
          <a:p>
            <a:pPr lvl="1"/>
            <a:r>
              <a:rPr lang="en-US" dirty="0"/>
              <a:t>Other NFHS Digital Publications</a:t>
            </a:r>
          </a:p>
          <a:p>
            <a:pPr marL="171450" indent="-171450">
              <a:buFont typeface="Arial" panose="020B0604020202020204" pitchFamily="34" charset="0"/>
              <a:buChar char="•"/>
            </a:pPr>
            <a:r>
              <a:rPr lang="en-US" dirty="0"/>
              <a:t>Website organized for associations and individuals to assign books and manage purchases</a:t>
            </a:r>
          </a:p>
          <a:p>
            <a:pPr marL="171450" indent="-171450">
              <a:buFont typeface="Arial" panose="020B0604020202020204" pitchFamily="34" charset="0"/>
              <a:buChar char="•"/>
            </a:pPr>
            <a:r>
              <a:rPr lang="en-US" dirty="0"/>
              <a:t>Visit </a:t>
            </a:r>
            <a:r>
              <a:rPr lang="en-US" sz="1200" u="sng" dirty="0">
                <a:hlinkClick r:id="rId3"/>
              </a:rPr>
              <a:t>https://support.nfhsdigital.org/support/solutions</a:t>
            </a:r>
            <a:r>
              <a:rPr lang="en-US" sz="1200" dirty="0"/>
              <a:t> </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a:t>
            </a:fld>
            <a:endParaRPr lang="en-US"/>
          </a:p>
        </p:txBody>
      </p:sp>
    </p:spTree>
    <p:extLst>
      <p:ext uri="{BB962C8B-B14F-4D97-AF65-F5344CB8AC3E}">
        <p14:creationId xmlns:p14="http://schemas.microsoft.com/office/powerpoint/2010/main" val="2283408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0A3026-D0F2-425A-AEC9-D51297609FDD}" type="slidenum">
              <a:rPr lang="en-US" smtClean="0"/>
              <a:t>40</a:t>
            </a:fld>
            <a:endParaRPr lang="en-US"/>
          </a:p>
        </p:txBody>
      </p:sp>
    </p:spTree>
    <p:extLst>
      <p:ext uri="{BB962C8B-B14F-4D97-AF65-F5344CB8AC3E}">
        <p14:creationId xmlns:p14="http://schemas.microsoft.com/office/powerpoint/2010/main" val="4130762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eaLnBrk="1" hangingPunct="1">
              <a:buFont typeface="Wingdings" panose="05000000000000000000" pitchFamily="2" charset="2"/>
              <a:buChar char="v"/>
              <a:defRPr/>
            </a:pPr>
            <a:r>
              <a:rPr lang="en-US" alt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p>
          <a:p>
            <a:pPr defTabSz="914266" eaLnBrk="1" hangingPunct="1">
              <a:defRPr/>
            </a:pPr>
            <a:endParaRPr lang="en-US" alt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266" eaLnBrk="1" hangingPunct="1">
              <a:defRPr/>
            </a:pPr>
            <a:r>
              <a:rPr lang="en-US" altLang="en-US" sz="1200" u="sng" dirty="0">
                <a:solidFill>
                  <a:prstClr val="black"/>
                </a:solidFill>
                <a:latin typeface="Calibri" panose="020F0502020204030204" pitchFamily="34" charset="0"/>
                <a:ea typeface="Calibri" panose="020F0502020204030204" pitchFamily="34" charset="0"/>
                <a:cs typeface="Calibri" panose="020F0502020204030204" pitchFamily="34" charset="0"/>
              </a:rPr>
              <a:t>ALL</a:t>
            </a:r>
            <a:r>
              <a:rPr lang="en-US" alt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 2026 NFHS Football Rule Change Proposal Online Forms must first go through the state association office before it can be sent to the NFHS.</a:t>
            </a:r>
          </a:p>
          <a:p>
            <a:pPr defTabSz="914266" eaLnBrk="1" hangingPunct="1">
              <a:defRPr/>
            </a:pPr>
            <a:endParaRPr lang="en-US" alt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266" eaLnBrk="1" hangingPunct="1">
              <a:defRPr/>
            </a:pPr>
            <a:r>
              <a:rPr lang="en-US" alt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Only member state associations, football coaches and football game officials approved by the member state association, members of the NFHS Football Rules Committee and the NFHS can submit football rule change online proposal forms.</a:t>
            </a:r>
          </a:p>
          <a:p>
            <a:pPr defTabSz="914266" eaLnBrk="1" hangingPunct="1">
              <a:buFontTx/>
              <a:buChar char="•"/>
              <a:defRPr/>
            </a:pPr>
            <a:endParaRPr lang="en-US" alt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266" eaLnBrk="1" hangingPunct="1">
              <a:defRPr/>
            </a:pPr>
            <a:r>
              <a:rPr lang="en-US" altLang="en-US" sz="1200" u="sng" dirty="0">
                <a:solidFill>
                  <a:prstClr val="black"/>
                </a:solidFill>
                <a:latin typeface="Calibri" panose="020F0502020204030204" pitchFamily="34" charset="0"/>
                <a:ea typeface="Calibri" panose="020F0502020204030204" pitchFamily="34" charset="0"/>
                <a:cs typeface="Calibri" panose="020F0502020204030204" pitchFamily="34" charset="0"/>
              </a:rPr>
              <a:t>ALL</a:t>
            </a:r>
            <a:r>
              <a:rPr lang="en-US" alt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 2026 NFHS Football Rule Change Online Proposal Forms must be submitted electronically online to the NFHS by November 1, 2025.</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41</a:t>
            </a:fld>
            <a:endParaRPr lang="en-US"/>
          </a:p>
        </p:txBody>
      </p:sp>
    </p:spTree>
    <p:extLst>
      <p:ext uri="{BB962C8B-B14F-4D97-AF65-F5344CB8AC3E}">
        <p14:creationId xmlns:p14="http://schemas.microsoft.com/office/powerpoint/2010/main" val="2413856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eaLnBrk="1" hangingPunct="1">
              <a:buFont typeface="Wingdings" panose="05000000000000000000"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p>
          <a:p>
            <a:pPr defTabSz="914266" eaLnBrk="1" hangingPunct="1">
              <a:defRPr/>
            </a:pPr>
            <a:endPar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266" eaLnBrk="1" hangingPunct="1">
              <a:defRPr/>
            </a:pP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2025-26 NFHS information with regards to football.</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42</a:t>
            </a:fld>
            <a:endParaRPr lang="en-US"/>
          </a:p>
        </p:txBody>
      </p:sp>
    </p:spTree>
    <p:extLst>
      <p:ext uri="{BB962C8B-B14F-4D97-AF65-F5344CB8AC3E}">
        <p14:creationId xmlns:p14="http://schemas.microsoft.com/office/powerpoint/2010/main" val="39623335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a:buFont typeface="Wingdings" panose="05000000000000000000"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266">
              <a:defRPr/>
            </a:pP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266">
              <a:defRPr/>
            </a:pP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The “NFHS Suggested Guidelines for Management of Concussion” is in the Appendix in all of the 2025-26 NFHS Rules Books and was developed by the NFHS Sports Medicine Advisory Committee (SMAC).</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43</a:t>
            </a:fld>
            <a:endParaRPr lang="en-US"/>
          </a:p>
        </p:txBody>
      </p:sp>
    </p:spTree>
    <p:extLst>
      <p:ext uri="{BB962C8B-B14F-4D97-AF65-F5344CB8AC3E}">
        <p14:creationId xmlns:p14="http://schemas.microsoft.com/office/powerpoint/2010/main" val="3161911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a:buFont typeface="Wingdings" panose="05000000000000000000"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266">
              <a:defRPr/>
            </a:pP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266">
              <a:defRPr/>
            </a:pP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The “</a:t>
            </a:r>
            <a:r>
              <a:rPr lang="en-US" sz="1200" cap="all" dirty="0" err="1">
                <a:latin typeface="Calibri" panose="020F0502020204030204" pitchFamily="34" charset="0"/>
                <a:ea typeface="Calibri" panose="020F0502020204030204" pitchFamily="34" charset="0"/>
                <a:cs typeface="Calibri" panose="020F0502020204030204" pitchFamily="34" charset="0"/>
              </a:rPr>
              <a:t>Nfhs</a:t>
            </a:r>
            <a:r>
              <a:rPr lang="en-US" sz="1200" cap="all" dirty="0">
                <a:latin typeface="Calibri" panose="020F0502020204030204" pitchFamily="34" charset="0"/>
                <a:ea typeface="Calibri" panose="020F0502020204030204" pitchFamily="34" charset="0"/>
                <a:cs typeface="Calibri" panose="020F0502020204030204" pitchFamily="34" charset="0"/>
              </a:rPr>
              <a:t> guidelines on handling practices and contests during lightning or thunder disturbances</a:t>
            </a: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 is in Appendix E in the 2025 NFHS Football Rules Book and was developed by the NFHS Sports Medicine Advisory Committee (SMAC).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51117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a:buFont typeface="Wingdings" panose="05000000000000000000"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266">
              <a:defRPr/>
            </a:pP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4266">
              <a:defRPr/>
            </a:pP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The “</a:t>
            </a:r>
            <a:r>
              <a:rPr lang="en-US" sz="1200" i="0" u="none" strike="noStrike" cap="all" dirty="0">
                <a:latin typeface="Calibri" panose="020F0502020204030204" pitchFamily="34" charset="0"/>
                <a:ea typeface="Calibri" panose="020F0502020204030204" pitchFamily="34" charset="0"/>
                <a:cs typeface="Calibri" panose="020F0502020204030204" pitchFamily="34" charset="0"/>
              </a:rPr>
              <a:t>NFHS </a:t>
            </a:r>
            <a:r>
              <a:rPr lang="en-US" sz="1200" b="0" i="0" u="none" strike="noStrike" cap="all" dirty="0">
                <a:latin typeface="Calibri" panose="020F0502020204030204" pitchFamily="34" charset="0"/>
                <a:ea typeface="Calibri" panose="020F0502020204030204" pitchFamily="34" charset="0"/>
                <a:cs typeface="Calibri" panose="020F0502020204030204" pitchFamily="34" charset="0"/>
              </a:rPr>
              <a:t>Heat Acclimatization and Heat Illness Prevention Position Statement</a:t>
            </a: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 was developed by the NFHS Sports Medicine Advisory Committee (SMAC).  This Position Statement can be found on the Sports Medicine page on the NFHS Website.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65590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46</a:t>
            </a:fld>
            <a:endParaRPr lang="en-US"/>
          </a:p>
        </p:txBody>
      </p:sp>
    </p:spTree>
    <p:extLst>
      <p:ext uri="{BB962C8B-B14F-4D97-AF65-F5344CB8AC3E}">
        <p14:creationId xmlns:p14="http://schemas.microsoft.com/office/powerpoint/2010/main" val="1954988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26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NFHS Learning Center</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The NFHS is an Accredited Institution and has delivered more than 15 million courses on its NFHS Learning Center platform since its inception in 2007. In receiving national accreditation by </a:t>
            </a:r>
            <a:r>
              <a:rPr lang="en-US" dirty="0" err="1">
                <a:latin typeface="Calibri" panose="020F0502020204030204" pitchFamily="34" charset="0"/>
                <a:ea typeface="Calibri" panose="020F0502020204030204" pitchFamily="34" charset="0"/>
                <a:cs typeface="Calibri" panose="020F0502020204030204" pitchFamily="34" charset="0"/>
              </a:rPr>
              <a:t>Cognia</a:t>
            </a:r>
            <a:r>
              <a:rPr lang="en-US" dirty="0">
                <a:latin typeface="Calibri" panose="020F0502020204030204" pitchFamily="34" charset="0"/>
                <a:ea typeface="Calibri" panose="020F0502020204030204" pitchFamily="34" charset="0"/>
                <a:cs typeface="Calibri" panose="020F0502020204030204" pitchFamily="34" charset="0"/>
              </a:rPr>
              <a:t>, the NFHS has upheld itself to rigorous standards that focus on productive learning environments, equitable resource allocation that meet the needs of learners, and effective leadership. </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latin typeface="Calibri" panose="020F0502020204030204" pitchFamily="34" charset="0"/>
                <a:ea typeface="Calibri" panose="020F0502020204030204" pitchFamily="34" charset="0"/>
                <a:cs typeface="Calibri" panose="020F0502020204030204" pitchFamily="34" charset="0"/>
              </a:rPr>
              <a:t> </a:t>
            </a:r>
          </a:p>
          <a:p>
            <a:r>
              <a:rPr lang="en-US" dirty="0">
                <a:latin typeface="Calibri" panose="020F0502020204030204" pitchFamily="34" charset="0"/>
                <a:ea typeface="Calibri" panose="020F0502020204030204" pitchFamily="34" charset="0"/>
                <a:cs typeface="Calibri" panose="020F0502020204030204" pitchFamily="34" charset="0"/>
              </a:rPr>
              <a:t>To learn more and start your professional development journey, please visit the NFHS Learning Center at NFHSLearn.com.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E09B2-6408-441F-BB3F-D03E0D1A73E8}"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17162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0A3026-D0F2-425A-AEC9-D51297609FDD}" type="slidenum">
              <a:rPr lang="en-US" smtClean="0"/>
              <a:t>48</a:t>
            </a:fld>
            <a:endParaRPr lang="en-US"/>
          </a:p>
        </p:txBody>
      </p:sp>
    </p:spTree>
    <p:extLst>
      <p:ext uri="{BB962C8B-B14F-4D97-AF65-F5344CB8AC3E}">
        <p14:creationId xmlns:p14="http://schemas.microsoft.com/office/powerpoint/2010/main" val="392070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5</a:t>
            </a:fld>
            <a:endParaRPr lang="en-US"/>
          </a:p>
        </p:txBody>
      </p:sp>
    </p:spTree>
    <p:extLst>
      <p:ext uri="{BB962C8B-B14F-4D97-AF65-F5344CB8AC3E}">
        <p14:creationId xmlns:p14="http://schemas.microsoft.com/office/powerpoint/2010/main" val="2388055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79" eaLnBrk="1" hangingPunct="1">
              <a:buFont typeface="Wingdings" pitchFamily="2" charset="2"/>
              <a:buChar char="v"/>
              <a:defRPr/>
            </a:pPr>
            <a:r>
              <a:rPr lang="en-US" sz="1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endPar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12679" eaLnBrk="1" hangingPunct="1">
              <a:defRPr/>
            </a:pP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This statement appears at the bottom of page three in the 2025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a:t>
            </a:fld>
            <a:endParaRPr lang="en-US"/>
          </a:p>
        </p:txBody>
      </p:sp>
    </p:spTree>
    <p:extLst>
      <p:ext uri="{BB962C8B-B14F-4D97-AF65-F5344CB8AC3E}">
        <p14:creationId xmlns:p14="http://schemas.microsoft.com/office/powerpoint/2010/main" val="1447732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950" b="1" i="0" u="sng" strike="noStrike" kern="1200" cap="all" spc="0" normalizeH="0" baseline="0" noProof="0" dirty="0">
                <a:ln>
                  <a:noFill/>
                </a:ln>
                <a:solidFill>
                  <a:prstClr val="black"/>
                </a:solidFill>
                <a:effectLst/>
                <a:uLnTx/>
                <a:uFillTx/>
                <a:latin typeface="Calibri"/>
                <a:ea typeface="+mn-ea"/>
                <a:cs typeface="Arial" panose="020B0604020202020204" pitchFamily="34" charset="0"/>
              </a:rPr>
              <a:t>Rules Changes</a:t>
            </a:r>
            <a:r>
              <a:rPr kumimoji="0" lang="en-US" altLang="en-US" sz="950" b="1" i="0" u="none" strike="noStrike" kern="1200" cap="all"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95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1 – SECTION 5  PLAYER EQUIPMENT                                                     </a:t>
            </a:r>
          </a:p>
          <a:p>
            <a:pPr algn="l"/>
            <a:r>
              <a:rPr lang="en-US" sz="950" b="1" i="0" u="none" strike="noStrike" baseline="0" dirty="0">
                <a:latin typeface="Calibri" panose="020F0502020204030204" pitchFamily="34" charset="0"/>
                <a:ea typeface="Calibri" panose="020F0502020204030204" pitchFamily="34" charset="0"/>
                <a:cs typeface="Calibri" panose="020F0502020204030204" pitchFamily="34" charset="0"/>
              </a:rPr>
              <a:t>ART. 1 . . . </a:t>
            </a:r>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Mandatory equipment. Each player shall participate while wearing the following pieces of properly fitted equipment, which shall be professionally manufactured and not altered to decrease protection: …</a:t>
            </a:r>
            <a:endPar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d. Pads and Protective Equipment – The following pads and protective equipment are required of all players: …</a:t>
            </a: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5. (a) A single tooth and mouth protector (intraoral) which shall:</a:t>
            </a: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(1) include an occlusal (protecting and separating the biting surfaces) portion;</a:t>
            </a: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(2) include a labial (protecting the teeth and supporting structures) portion;</a:t>
            </a: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(3) cover the posterior teeth with adequate thickness;</a:t>
            </a:r>
          </a:p>
          <a:p>
            <a:pPr algn="l"/>
            <a:r>
              <a:rPr lang="en-US" sz="950" b="0" i="0" u="sng" strike="noStrike" baseline="0" dirty="0">
                <a:latin typeface="Calibri" panose="020F0502020204030204" pitchFamily="34" charset="0"/>
                <a:ea typeface="Calibri" panose="020F0502020204030204" pitchFamily="34" charset="0"/>
                <a:cs typeface="Calibri" panose="020F0502020204030204" pitchFamily="34" charset="0"/>
              </a:rPr>
              <a:t>(4) not include any attachment(s) that do not serve a purpose and function in protecting the teeth or mouth (effective 2026); and</a:t>
            </a: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(5) not include anything on it that is a health or risk issue and can pose a danger to themselves or other players (effective 2026).</a:t>
            </a: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(b) It is recommended that the protector be properly fitted, protecting the anterior (leading) dental arch and:</a:t>
            </a: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(1) constructed from a model made from an impression of the individual’s teeth; or</a:t>
            </a:r>
          </a:p>
          <a:p>
            <a:pPr algn="l"/>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(2) constructed and fitted to the individual by impressing the teeth into the tooth and mouth protector itself. …</a:t>
            </a: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kumimoji="0" lang="en-US" altLang="en-US" sz="95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Rationale for Change:</a:t>
            </a:r>
            <a:r>
              <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Items that are attached to the tooth and mouth protector that do not serve a purpose and function in protecting the teeth or mouth will not be allowed. </a:t>
            </a:r>
            <a:endParaRPr kumimoji="0" lang="en-US" altLang="en-US" sz="95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000" b="1" i="0" u="sng"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fld id="{C00A3026-D0F2-425A-AEC9-D51297609FDD}" type="slidenum">
              <a:rPr lang="en-US" smtClean="0"/>
              <a:t>7</a:t>
            </a:fld>
            <a:endParaRPr lang="en-US"/>
          </a:p>
        </p:txBody>
      </p:sp>
    </p:spTree>
    <p:extLst>
      <p:ext uri="{BB962C8B-B14F-4D97-AF65-F5344CB8AC3E}">
        <p14:creationId xmlns:p14="http://schemas.microsoft.com/office/powerpoint/2010/main" val="605965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950" b="1" i="0" u="sng"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950" b="1" i="0" u="none" strike="noStrike" kern="1200" cap="all"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altLang="en-US" sz="95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95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 1 – SECTION 5  PLAYER EQUIPMENT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ART. 1 . . . </a:t>
            </a: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Mandatory equipment. Each player shall participate while wearing the following pieces of properly fitted equipment, which shall be professionally manufactured and not altered to decrease protection: …</a:t>
            </a:r>
            <a:endPar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 Pads and Protective Equipment – The following pads and protective equipment are required of all players: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5. (a) A single tooth and mouth protector (intraoral) which shall: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include an occlusal (protecting and separating the biting surfaces) portion;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 include a labial (protecting the teeth and supporting structures) portion;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cover the posterior teeth with adequate thickness;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 not include any attachment(s) that do not serve a purpose and function in protecting the teeth or mouth (effective 2026);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(5) not include anything on it that is a health or risk issue and can pose a danger to themselves or other players (effective 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 It is recommended that the protector be properly fitted, protecting the anterior (leading) dental arch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constructed from a model made from an impression of the individual’s teeth;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 constructed and fitted to the individual by impressing the teeth into the tooth and mouth protector itself. …</a:t>
            </a: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gn="l"/>
            <a:r>
              <a:rPr kumimoji="0" lang="en-US" altLang="en-US" sz="95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Rationale for Change:</a:t>
            </a:r>
            <a:r>
              <a:rPr kumimoji="0" lang="en-US" altLang="en-US" sz="9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950" b="0" i="0" u="none" strike="noStrike" baseline="0" dirty="0">
                <a:latin typeface="Calibri" panose="020F0502020204030204" pitchFamily="34" charset="0"/>
                <a:ea typeface="Calibri" panose="020F0502020204030204" pitchFamily="34" charset="0"/>
                <a:cs typeface="Calibri" panose="020F0502020204030204" pitchFamily="34" charset="0"/>
              </a:rPr>
              <a:t>Items that are a part of the tooth and mouth protector that are a health or risk issue to the player and can pose a danger to themselves or other players, will not be allowed.</a:t>
            </a:r>
            <a:endParaRPr kumimoji="0" lang="en-US" altLang="en-US" sz="95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8</a:t>
            </a:fld>
            <a:endParaRPr lang="en-US"/>
          </a:p>
        </p:txBody>
      </p:sp>
    </p:spTree>
    <p:extLst>
      <p:ext uri="{BB962C8B-B14F-4D97-AF65-F5344CB8AC3E}">
        <p14:creationId xmlns:p14="http://schemas.microsoft.com/office/powerpoint/2010/main" val="1148786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RULES CHANGES</a:t>
            </a: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9</a:t>
            </a:fld>
            <a:endParaRPr lang="en-US"/>
          </a:p>
        </p:txBody>
      </p:sp>
    </p:spTree>
    <p:extLst>
      <p:ext uri="{BB962C8B-B14F-4D97-AF65-F5344CB8AC3E}">
        <p14:creationId xmlns:p14="http://schemas.microsoft.com/office/powerpoint/2010/main" val="1180546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hyperlink" Target="mailto:dwhitfield@nfhs.org"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1" y="6148256"/>
            <a:ext cx="12191999" cy="739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5049470" y="2656795"/>
            <a:ext cx="6878924" cy="2387600"/>
          </a:xfrm>
        </p:spPr>
        <p:txBody>
          <a:bodyPr anchor="b">
            <a:normAutofit/>
          </a:bodyPr>
          <a:lstStyle>
            <a:lvl1pPr algn="l">
              <a:lnSpc>
                <a:spcPct val="70000"/>
              </a:lnSpc>
              <a:defRPr sz="7200"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5049470" y="5136470"/>
            <a:ext cx="6878924" cy="944290"/>
          </a:xfrm>
        </p:spPr>
        <p:txBody>
          <a:bodyPr/>
          <a:lstStyle>
            <a:lvl1pPr marL="0" indent="0" algn="l">
              <a:lnSpc>
                <a:spcPct val="70000"/>
              </a:lnSpc>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
        <p:nvSpPr>
          <p:cNvPr id="2" name="Picture Placeholder 6">
            <a:extLst>
              <a:ext uri="{FF2B5EF4-FFF2-40B4-BE49-F238E27FC236}">
                <a16:creationId xmlns:a16="http://schemas.microsoft.com/office/drawing/2014/main" id="{3D717936-7449-F3C2-8751-5155403673AB}"/>
              </a:ext>
            </a:extLst>
          </p:cNvPr>
          <p:cNvSpPr>
            <a:spLocks noGrp="1"/>
          </p:cNvSpPr>
          <p:nvPr>
            <p:ph type="pic" sz="quarter" idx="10"/>
          </p:nvPr>
        </p:nvSpPr>
        <p:spPr>
          <a:xfrm>
            <a:off x="1" y="0"/>
            <a:ext cx="4850216" cy="6148256"/>
          </a:xfrm>
          <a:ln w="19050">
            <a:solidFill>
              <a:schemeClr val="bg1"/>
            </a:solidFill>
          </a:ln>
        </p:spPr>
        <p:txBody>
          <a:bodyPr/>
          <a:lstStyle>
            <a:lvl1pPr marL="0" indent="0">
              <a:buNone/>
              <a:defRPr/>
            </a:lvl1pPr>
          </a:lstStyle>
          <a:p>
            <a:endParaRPr lang="en-US" dirty="0"/>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5049470" y="6225442"/>
            <a:ext cx="68789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2025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743413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7" name="Picture Placeholder 6">
            <a:extLst>
              <a:ext uri="{FF2B5EF4-FFF2-40B4-BE49-F238E27FC236}">
                <a16:creationId xmlns:a16="http://schemas.microsoft.com/office/drawing/2014/main" id="{217AB054-83AF-8D8A-5488-3D2749EE6052}"/>
              </a:ext>
            </a:extLst>
          </p:cNvPr>
          <p:cNvSpPr>
            <a:spLocks noGrp="1"/>
          </p:cNvSpPr>
          <p:nvPr>
            <p:ph type="pic" sz="quarter" idx="10"/>
          </p:nvPr>
        </p:nvSpPr>
        <p:spPr>
          <a:xfrm>
            <a:off x="6172202" y="1825625"/>
            <a:ext cx="5181599" cy="4351337"/>
          </a:xfrm>
        </p:spPr>
        <p:txBody>
          <a:bodyPr/>
          <a:lstStyle>
            <a:lvl1pPr marL="0" indent="0">
              <a:buNone/>
              <a:defRPr/>
            </a:lvl1pPr>
          </a:lstStyle>
          <a:p>
            <a:endParaRPr lang="en-US" dirty="0"/>
          </a:p>
        </p:txBody>
      </p:sp>
      <p:sp>
        <p:nvSpPr>
          <p:cNvPr id="12" name="Slide Number Placeholder 11">
            <a:extLst>
              <a:ext uri="{FF2B5EF4-FFF2-40B4-BE49-F238E27FC236}">
                <a16:creationId xmlns:a16="http://schemas.microsoft.com/office/drawing/2014/main" id="{CAD7A39E-2D5A-78AA-4013-BEC4886BB37F}"/>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61005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50E8CACC-1DDF-2FF4-479B-9AF3997EF9C8}"/>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72316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1524000" y="1480709"/>
            <a:ext cx="9144000" cy="2387600"/>
          </a:xfrm>
        </p:spPr>
        <p:txBody>
          <a:bodyPr anchor="b">
            <a:normAutofit/>
          </a:bodyPr>
          <a:lstStyle>
            <a:lvl1pPr algn="ctr">
              <a:defRPr sz="8000" b="1" i="0">
                <a:solidFill>
                  <a:schemeClr val="bg1"/>
                </a:solidFill>
                <a:latin typeface="Calibri" panose="020F0502020204030204" pitchFamily="34" charset="0"/>
                <a:cs typeface="Calibri" panose="020F0502020204030204" pitchFamily="34" charset="0"/>
              </a:defRPr>
            </a:lvl1pPr>
          </a:lstStyle>
          <a:p>
            <a:r>
              <a:rPr lang="en-US" dirty="0"/>
              <a:t>Thank You</a:t>
            </a:r>
          </a:p>
        </p:txBody>
      </p:sp>
      <p:sp>
        <p:nvSpPr>
          <p:cNvPr id="2" name="TextBox 1">
            <a:extLst>
              <a:ext uri="{FF2B5EF4-FFF2-40B4-BE49-F238E27FC236}">
                <a16:creationId xmlns:a16="http://schemas.microsoft.com/office/drawing/2014/main" id="{874CA484-034C-A896-0662-F645CDF79DCA}"/>
              </a:ext>
            </a:extLst>
          </p:cNvPr>
          <p:cNvSpPr txBox="1"/>
          <p:nvPr userDrawn="1"/>
        </p:nvSpPr>
        <p:spPr>
          <a:xfrm>
            <a:off x="1524000" y="4757352"/>
            <a:ext cx="9144000"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National Federation of State High School Associations</a:t>
            </a:r>
          </a:p>
        </p:txBody>
      </p:sp>
      <p:grpSp>
        <p:nvGrpSpPr>
          <p:cNvPr id="11" name="Group 10">
            <a:extLst>
              <a:ext uri="{FF2B5EF4-FFF2-40B4-BE49-F238E27FC236}">
                <a16:creationId xmlns:a16="http://schemas.microsoft.com/office/drawing/2014/main" id="{34CD4DE8-1EB6-5346-3383-8707A51C126F}"/>
              </a:ext>
            </a:extLst>
          </p:cNvPr>
          <p:cNvGrpSpPr/>
          <p:nvPr userDrawn="1"/>
        </p:nvGrpSpPr>
        <p:grpSpPr>
          <a:xfrm>
            <a:off x="1717750" y="5646396"/>
            <a:ext cx="9144000" cy="371345"/>
            <a:chOff x="1524000" y="5646396"/>
            <a:chExt cx="9144000" cy="371345"/>
          </a:xfrm>
        </p:grpSpPr>
        <p:sp>
          <p:nvSpPr>
            <p:cNvPr id="4" name="TextBox 3">
              <a:extLst>
                <a:ext uri="{FF2B5EF4-FFF2-40B4-BE49-F238E27FC236}">
                  <a16:creationId xmlns:a16="http://schemas.microsoft.com/office/drawing/2014/main" id="{E3AF79CA-D0BD-24BD-0E32-404A245DDF69}"/>
                </a:ext>
              </a:extLst>
            </p:cNvPr>
            <p:cNvSpPr txBox="1">
              <a:spLocks noGrp="1" noRot="1" noMove="1" noResize="1" noEditPoints="1" noAdjustHandles="1" noChangeArrowheads="1" noChangeShapeType="1"/>
            </p:cNvSpPr>
            <p:nvPr userDrawn="1"/>
          </p:nvSpPr>
          <p:spPr>
            <a:xfrm>
              <a:off x="1524000" y="5646396"/>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@NFHS1920		@</a:t>
              </a:r>
              <a:r>
                <a:rPr lang="en-US" b="0" dirty="0" err="1">
                  <a:solidFill>
                    <a:schemeClr val="bg1"/>
                  </a:solidFill>
                  <a:latin typeface="Calibri" panose="020F0502020204030204" pitchFamily="34" charset="0"/>
                  <a:cs typeface="Calibri" panose="020F0502020204030204" pitchFamily="34" charset="0"/>
                </a:rPr>
                <a:t>NFHS_org</a:t>
              </a:r>
              <a:endParaRPr lang="en-US" b="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3157171-99F1-CBAA-C17D-0AD9D4B9BB74}"/>
                </a:ext>
              </a:extLst>
            </p:cNvPr>
            <p:cNvPicPr>
              <a:picLocks noChangeAspect="1"/>
            </p:cNvPicPr>
            <p:nvPr userDrawn="1"/>
          </p:nvPicPr>
          <p:blipFill>
            <a:blip r:embed="rId4"/>
            <a:stretch>
              <a:fillRect/>
            </a:stretch>
          </p:blipFill>
          <p:spPr>
            <a:xfrm>
              <a:off x="3686113" y="5646396"/>
              <a:ext cx="371345" cy="371345"/>
            </a:xfrm>
            <a:prstGeom prst="rect">
              <a:avLst/>
            </a:prstGeom>
          </p:spPr>
        </p:pic>
        <p:pic>
          <p:nvPicPr>
            <p:cNvPr id="9" name="Picture 8">
              <a:extLst>
                <a:ext uri="{FF2B5EF4-FFF2-40B4-BE49-F238E27FC236}">
                  <a16:creationId xmlns:a16="http://schemas.microsoft.com/office/drawing/2014/main" id="{1D196C8A-E733-4202-AF23-672634CE9C4A}"/>
                </a:ext>
              </a:extLst>
            </p:cNvPr>
            <p:cNvPicPr>
              <a:picLocks noChangeAspect="1"/>
            </p:cNvPicPr>
            <p:nvPr userDrawn="1"/>
          </p:nvPicPr>
          <p:blipFill>
            <a:blip r:embed="rId5"/>
            <a:stretch>
              <a:fillRect/>
            </a:stretch>
          </p:blipFill>
          <p:spPr>
            <a:xfrm>
              <a:off x="5997144" y="5646396"/>
              <a:ext cx="371345" cy="371345"/>
            </a:xfrm>
            <a:prstGeom prst="rect">
              <a:avLst/>
            </a:prstGeom>
          </p:spPr>
        </p:pic>
        <p:pic>
          <p:nvPicPr>
            <p:cNvPr id="10" name="Picture 9">
              <a:extLst>
                <a:ext uri="{FF2B5EF4-FFF2-40B4-BE49-F238E27FC236}">
                  <a16:creationId xmlns:a16="http://schemas.microsoft.com/office/drawing/2014/main" id="{13FEC574-B3C7-1565-2ADE-C95139ADFD9A}"/>
                </a:ext>
              </a:extLst>
            </p:cNvPr>
            <p:cNvPicPr>
              <a:picLocks noChangeAspect="1"/>
            </p:cNvPicPr>
            <p:nvPr userDrawn="1"/>
          </p:nvPicPr>
          <p:blipFill>
            <a:blip r:embed="rId6"/>
            <a:stretch>
              <a:fillRect/>
            </a:stretch>
          </p:blipFill>
          <p:spPr>
            <a:xfrm>
              <a:off x="6430274" y="5646396"/>
              <a:ext cx="370703" cy="370703"/>
            </a:xfrm>
            <a:prstGeom prst="rect">
              <a:avLst/>
            </a:prstGeom>
          </p:spPr>
        </p:pic>
      </p:grpSp>
    </p:spTree>
    <p:extLst>
      <p:ext uri="{BB962C8B-B14F-4D97-AF65-F5344CB8AC3E}">
        <p14:creationId xmlns:p14="http://schemas.microsoft.com/office/powerpoint/2010/main" val="189555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1" y="6148256"/>
            <a:ext cx="12191999" cy="739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5049470" y="2656795"/>
            <a:ext cx="6878924" cy="2387600"/>
          </a:xfrm>
        </p:spPr>
        <p:txBody>
          <a:bodyPr anchor="b">
            <a:normAutofit/>
          </a:bodyPr>
          <a:lstStyle>
            <a:lvl1pPr algn="l">
              <a:lnSpc>
                <a:spcPct val="70000"/>
              </a:lnSpc>
              <a:defRPr sz="7200"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5049470" y="5136470"/>
            <a:ext cx="6878924" cy="944290"/>
          </a:xfrm>
        </p:spPr>
        <p:txBody>
          <a:bodyPr/>
          <a:lstStyle>
            <a:lvl1pPr marL="0" indent="0" algn="l">
              <a:lnSpc>
                <a:spcPct val="70000"/>
              </a:lnSpc>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
        <p:nvSpPr>
          <p:cNvPr id="2" name="Picture Placeholder 6">
            <a:extLst>
              <a:ext uri="{FF2B5EF4-FFF2-40B4-BE49-F238E27FC236}">
                <a16:creationId xmlns:a16="http://schemas.microsoft.com/office/drawing/2014/main" id="{3D717936-7449-F3C2-8751-5155403673AB}"/>
              </a:ext>
            </a:extLst>
          </p:cNvPr>
          <p:cNvSpPr>
            <a:spLocks noGrp="1"/>
          </p:cNvSpPr>
          <p:nvPr>
            <p:ph type="pic" sz="quarter" idx="10"/>
          </p:nvPr>
        </p:nvSpPr>
        <p:spPr>
          <a:xfrm>
            <a:off x="1" y="0"/>
            <a:ext cx="4850216" cy="6148256"/>
          </a:xfrm>
          <a:ln w="19050">
            <a:solidFill>
              <a:schemeClr val="bg1"/>
            </a:solidFill>
          </a:ln>
        </p:spPr>
        <p:txBody>
          <a:bodyPr/>
          <a:lstStyle>
            <a:lvl1pPr marL="0" indent="0">
              <a:buNone/>
              <a:defRPr/>
            </a:lvl1pPr>
          </a:lstStyle>
          <a:p>
            <a:endParaRPr lang="en-US" dirty="0"/>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5049470" y="6225442"/>
            <a:ext cx="68789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2025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2204177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pic>
        <p:nvPicPr>
          <p:cNvPr id="4" name="Picture 3">
            <a:extLst>
              <a:ext uri="{FF2B5EF4-FFF2-40B4-BE49-F238E27FC236}">
                <a16:creationId xmlns:a16="http://schemas.microsoft.com/office/drawing/2014/main" id="{273F3D68-6330-96A1-272E-80D3C14EC520}"/>
              </a:ext>
            </a:extLst>
          </p:cNvPr>
          <p:cNvPicPr/>
          <p:nvPr userDrawn="1"/>
        </p:nvPicPr>
        <p:blipFill>
          <a:blip r:embed="rId3"/>
          <a:srcRect/>
          <a:stretch/>
        </p:blipFill>
        <p:spPr>
          <a:xfrm>
            <a:off x="9724767" y="340170"/>
            <a:ext cx="2203627" cy="1065862"/>
          </a:xfrm>
          <a:prstGeom prst="rect">
            <a:avLst/>
          </a:prstGeom>
        </p:spPr>
      </p:pic>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320591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704707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976985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Withou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377403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627629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mmitte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3" name="Picture Placeholder 7">
            <a:extLst>
              <a:ext uri="{FF2B5EF4-FFF2-40B4-BE49-F238E27FC236}">
                <a16:creationId xmlns:a16="http://schemas.microsoft.com/office/drawing/2014/main" id="{B47B10A9-D772-C30A-05D0-8A9CA7CB708D}"/>
              </a:ext>
            </a:extLst>
          </p:cNvPr>
          <p:cNvSpPr>
            <a:spLocks noGrp="1"/>
          </p:cNvSpPr>
          <p:nvPr>
            <p:ph type="pic" sz="quarter" idx="14"/>
          </p:nvPr>
        </p:nvSpPr>
        <p:spPr>
          <a:xfrm>
            <a:off x="838200" y="2061098"/>
            <a:ext cx="1051560" cy="1234440"/>
          </a:xfrm>
        </p:spPr>
        <p:txBody>
          <a:bodyPr/>
          <a:lstStyle>
            <a:lvl1pPr>
              <a:defRPr sz="1000"/>
            </a:lvl1pPr>
          </a:lstStyle>
          <a:p>
            <a:r>
              <a:rPr lang="en-US" dirty="0"/>
              <a:t>Click icon to add picture</a:t>
            </a:r>
          </a:p>
        </p:txBody>
      </p:sp>
      <p:sp>
        <p:nvSpPr>
          <p:cNvPr id="4" name="Picture Placeholder 7">
            <a:extLst>
              <a:ext uri="{FF2B5EF4-FFF2-40B4-BE49-F238E27FC236}">
                <a16:creationId xmlns:a16="http://schemas.microsoft.com/office/drawing/2014/main" id="{51712DA8-26D3-7485-9995-485CA0759064}"/>
              </a:ext>
            </a:extLst>
          </p:cNvPr>
          <p:cNvSpPr>
            <a:spLocks noGrp="1"/>
          </p:cNvSpPr>
          <p:nvPr>
            <p:ph type="pic" sz="quarter" idx="15"/>
          </p:nvPr>
        </p:nvSpPr>
        <p:spPr>
          <a:xfrm>
            <a:off x="2005484" y="2059879"/>
            <a:ext cx="1051560" cy="1234440"/>
          </a:xfrm>
        </p:spPr>
        <p:txBody>
          <a:bodyPr/>
          <a:lstStyle>
            <a:lvl1pPr>
              <a:defRPr sz="1000"/>
            </a:lvl1pPr>
          </a:lstStyle>
          <a:p>
            <a:r>
              <a:rPr lang="en-US"/>
              <a:t>Click icon to add picture</a:t>
            </a:r>
            <a:endParaRPr lang="en-US" dirty="0"/>
          </a:p>
        </p:txBody>
      </p:sp>
      <p:sp>
        <p:nvSpPr>
          <p:cNvPr id="5" name="Picture Placeholder 7">
            <a:extLst>
              <a:ext uri="{FF2B5EF4-FFF2-40B4-BE49-F238E27FC236}">
                <a16:creationId xmlns:a16="http://schemas.microsoft.com/office/drawing/2014/main" id="{4BD6A56D-DCEC-ADEB-5A02-7DAABB7EA51E}"/>
              </a:ext>
            </a:extLst>
          </p:cNvPr>
          <p:cNvSpPr>
            <a:spLocks noGrp="1"/>
          </p:cNvSpPr>
          <p:nvPr>
            <p:ph type="pic" sz="quarter" idx="16"/>
          </p:nvPr>
        </p:nvSpPr>
        <p:spPr>
          <a:xfrm>
            <a:off x="3172610" y="2059879"/>
            <a:ext cx="1051560" cy="1234440"/>
          </a:xfrm>
        </p:spPr>
        <p:txBody>
          <a:bodyPr/>
          <a:lstStyle>
            <a:lvl1pPr>
              <a:defRPr sz="1000"/>
            </a:lvl1pPr>
          </a:lstStyle>
          <a:p>
            <a:r>
              <a:rPr lang="en-US"/>
              <a:t>Click icon to add picture</a:t>
            </a:r>
            <a:endParaRPr lang="en-US" dirty="0"/>
          </a:p>
        </p:txBody>
      </p:sp>
      <p:sp>
        <p:nvSpPr>
          <p:cNvPr id="6" name="Picture Placeholder 7">
            <a:extLst>
              <a:ext uri="{FF2B5EF4-FFF2-40B4-BE49-F238E27FC236}">
                <a16:creationId xmlns:a16="http://schemas.microsoft.com/office/drawing/2014/main" id="{643334F8-9E6D-A3CA-7D78-F764EF7A7CD2}"/>
              </a:ext>
            </a:extLst>
          </p:cNvPr>
          <p:cNvSpPr>
            <a:spLocks noGrp="1"/>
          </p:cNvSpPr>
          <p:nvPr>
            <p:ph type="pic" sz="quarter" idx="17"/>
          </p:nvPr>
        </p:nvSpPr>
        <p:spPr>
          <a:xfrm>
            <a:off x="4339736" y="2059879"/>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49FB97AD-48FA-F7FA-A620-EA1FF15A59BC}"/>
              </a:ext>
            </a:extLst>
          </p:cNvPr>
          <p:cNvSpPr>
            <a:spLocks noGrp="1"/>
          </p:cNvSpPr>
          <p:nvPr>
            <p:ph type="pic" sz="quarter" idx="18"/>
          </p:nvPr>
        </p:nvSpPr>
        <p:spPr>
          <a:xfrm>
            <a:off x="5500782" y="2059879"/>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12B1F581-B38C-6A7D-0D25-F8A7C8982CC1}"/>
              </a:ext>
            </a:extLst>
          </p:cNvPr>
          <p:cNvSpPr>
            <a:spLocks noGrp="1"/>
          </p:cNvSpPr>
          <p:nvPr>
            <p:ph type="pic" sz="quarter" idx="19"/>
          </p:nvPr>
        </p:nvSpPr>
        <p:spPr>
          <a:xfrm>
            <a:off x="6661828" y="205585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FF78B9CE-EE19-C163-A774-B4D17988B354}"/>
              </a:ext>
            </a:extLst>
          </p:cNvPr>
          <p:cNvSpPr>
            <a:spLocks noGrp="1"/>
          </p:cNvSpPr>
          <p:nvPr>
            <p:ph type="pic" sz="quarter" idx="20"/>
          </p:nvPr>
        </p:nvSpPr>
        <p:spPr>
          <a:xfrm>
            <a:off x="7828956" y="2059879"/>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53C818A4-C163-A1B0-B993-EE17255188D0}"/>
              </a:ext>
            </a:extLst>
          </p:cNvPr>
          <p:cNvSpPr>
            <a:spLocks noGrp="1"/>
          </p:cNvSpPr>
          <p:nvPr>
            <p:ph type="pic" sz="quarter" idx="21"/>
          </p:nvPr>
        </p:nvSpPr>
        <p:spPr>
          <a:xfrm>
            <a:off x="9010708" y="2055857"/>
            <a:ext cx="1051560" cy="1234440"/>
          </a:xfrm>
        </p:spPr>
        <p:txBody>
          <a:bodyPr/>
          <a:lstStyle>
            <a:lvl1pPr>
              <a:defRPr sz="1000"/>
            </a:lvl1pPr>
          </a:lstStyle>
          <a:p>
            <a:r>
              <a:rPr lang="en-US" dirty="0"/>
              <a:t>Click icon to add picture</a:t>
            </a:r>
          </a:p>
        </p:txBody>
      </p:sp>
      <p:sp>
        <p:nvSpPr>
          <p:cNvPr id="13" name="Text Placeholder 42">
            <a:extLst>
              <a:ext uri="{FF2B5EF4-FFF2-40B4-BE49-F238E27FC236}">
                <a16:creationId xmlns:a16="http://schemas.microsoft.com/office/drawing/2014/main" id="{7062B854-B92D-089D-B57F-637BC625CCDB}"/>
              </a:ext>
            </a:extLst>
          </p:cNvPr>
          <p:cNvSpPr>
            <a:spLocks noGrp="1"/>
          </p:cNvSpPr>
          <p:nvPr>
            <p:ph type="body" sz="quarter" idx="22" hasCustomPrompt="1"/>
          </p:nvPr>
        </p:nvSpPr>
        <p:spPr>
          <a:xfrm>
            <a:off x="838835" y="333309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4" name="Text Placeholder 42">
            <a:extLst>
              <a:ext uri="{FF2B5EF4-FFF2-40B4-BE49-F238E27FC236}">
                <a16:creationId xmlns:a16="http://schemas.microsoft.com/office/drawing/2014/main" id="{ED4A3FD9-1A06-959F-DB1D-FAC4254A1356}"/>
              </a:ext>
            </a:extLst>
          </p:cNvPr>
          <p:cNvSpPr>
            <a:spLocks noGrp="1"/>
          </p:cNvSpPr>
          <p:nvPr>
            <p:ph type="body" sz="quarter" idx="23" hasCustomPrompt="1"/>
          </p:nvPr>
        </p:nvSpPr>
        <p:spPr>
          <a:xfrm>
            <a:off x="2005484"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5" name="Text Placeholder 42">
            <a:extLst>
              <a:ext uri="{FF2B5EF4-FFF2-40B4-BE49-F238E27FC236}">
                <a16:creationId xmlns:a16="http://schemas.microsoft.com/office/drawing/2014/main" id="{717DE9F3-D6DA-E27A-0E63-8A0F9EACC493}"/>
              </a:ext>
            </a:extLst>
          </p:cNvPr>
          <p:cNvSpPr>
            <a:spLocks noGrp="1"/>
          </p:cNvSpPr>
          <p:nvPr>
            <p:ph type="body" sz="quarter" idx="24" hasCustomPrompt="1"/>
          </p:nvPr>
        </p:nvSpPr>
        <p:spPr>
          <a:xfrm>
            <a:off x="3176725"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218C3D29-D87D-8495-2761-FA6479154664}"/>
              </a:ext>
            </a:extLst>
          </p:cNvPr>
          <p:cNvSpPr>
            <a:spLocks noGrp="1"/>
          </p:cNvSpPr>
          <p:nvPr>
            <p:ph type="body" sz="quarter" idx="25" hasCustomPrompt="1"/>
          </p:nvPr>
        </p:nvSpPr>
        <p:spPr>
          <a:xfrm>
            <a:off x="4340371"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AA73FFB8-4A87-526F-D013-D67B6BB69ED8}"/>
              </a:ext>
            </a:extLst>
          </p:cNvPr>
          <p:cNvSpPr>
            <a:spLocks noGrp="1"/>
          </p:cNvSpPr>
          <p:nvPr>
            <p:ph type="body" sz="quarter" idx="26" hasCustomPrompt="1"/>
          </p:nvPr>
        </p:nvSpPr>
        <p:spPr>
          <a:xfrm>
            <a:off x="5500782"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9C6C96AD-35CD-B538-384C-75E662D39B89}"/>
              </a:ext>
            </a:extLst>
          </p:cNvPr>
          <p:cNvSpPr>
            <a:spLocks noGrp="1"/>
          </p:cNvSpPr>
          <p:nvPr>
            <p:ph type="body" sz="quarter" idx="27" hasCustomPrompt="1"/>
          </p:nvPr>
        </p:nvSpPr>
        <p:spPr>
          <a:xfrm>
            <a:off x="6662463"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67C7134B-69EF-A014-362E-7A0D5AFA5F65}"/>
              </a:ext>
            </a:extLst>
          </p:cNvPr>
          <p:cNvSpPr>
            <a:spLocks noGrp="1"/>
          </p:cNvSpPr>
          <p:nvPr>
            <p:ph type="body" sz="quarter" idx="28" hasCustomPrompt="1"/>
          </p:nvPr>
        </p:nvSpPr>
        <p:spPr>
          <a:xfrm>
            <a:off x="7832141"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BDD49F52-B2D4-86A9-1203-2DF4E8734D8C}"/>
              </a:ext>
            </a:extLst>
          </p:cNvPr>
          <p:cNvSpPr>
            <a:spLocks noGrp="1"/>
          </p:cNvSpPr>
          <p:nvPr>
            <p:ph type="body" sz="quarter" idx="29" hasCustomPrompt="1"/>
          </p:nvPr>
        </p:nvSpPr>
        <p:spPr>
          <a:xfrm>
            <a:off x="9015844"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Picture Placeholder 7">
            <a:extLst>
              <a:ext uri="{FF2B5EF4-FFF2-40B4-BE49-F238E27FC236}">
                <a16:creationId xmlns:a16="http://schemas.microsoft.com/office/drawing/2014/main" id="{FADF90FD-4BC6-0382-8EF8-DECD5B230EBF}"/>
              </a:ext>
            </a:extLst>
          </p:cNvPr>
          <p:cNvSpPr>
            <a:spLocks noGrp="1"/>
          </p:cNvSpPr>
          <p:nvPr>
            <p:ph type="pic" sz="quarter" idx="30"/>
          </p:nvPr>
        </p:nvSpPr>
        <p:spPr>
          <a:xfrm>
            <a:off x="838200" y="4021752"/>
            <a:ext cx="1051560" cy="1234440"/>
          </a:xfrm>
        </p:spPr>
        <p:txBody>
          <a:bodyPr/>
          <a:lstStyle>
            <a:lvl1pPr>
              <a:defRPr sz="1000"/>
            </a:lvl1pPr>
          </a:lstStyle>
          <a:p>
            <a:r>
              <a:rPr lang="en-US"/>
              <a:t>Click icon to add picture</a:t>
            </a:r>
            <a:endParaRPr lang="en-US" dirty="0"/>
          </a:p>
        </p:txBody>
      </p:sp>
      <p:sp>
        <p:nvSpPr>
          <p:cNvPr id="22" name="Picture Placeholder 7">
            <a:extLst>
              <a:ext uri="{FF2B5EF4-FFF2-40B4-BE49-F238E27FC236}">
                <a16:creationId xmlns:a16="http://schemas.microsoft.com/office/drawing/2014/main" id="{001BA57C-CAC4-FE19-7606-A197C6944433}"/>
              </a:ext>
            </a:extLst>
          </p:cNvPr>
          <p:cNvSpPr>
            <a:spLocks noGrp="1"/>
          </p:cNvSpPr>
          <p:nvPr>
            <p:ph type="pic" sz="quarter" idx="31"/>
          </p:nvPr>
        </p:nvSpPr>
        <p:spPr>
          <a:xfrm>
            <a:off x="2005484" y="4020533"/>
            <a:ext cx="1051560" cy="1234440"/>
          </a:xfrm>
        </p:spPr>
        <p:txBody>
          <a:bodyPr/>
          <a:lstStyle>
            <a:lvl1pPr>
              <a:defRPr sz="1000"/>
            </a:lvl1pPr>
          </a:lstStyle>
          <a:p>
            <a:r>
              <a:rPr lang="en-US"/>
              <a:t>Click icon to add picture</a:t>
            </a:r>
            <a:endParaRPr lang="en-US" dirty="0"/>
          </a:p>
        </p:txBody>
      </p:sp>
      <p:sp>
        <p:nvSpPr>
          <p:cNvPr id="23" name="Picture Placeholder 7">
            <a:extLst>
              <a:ext uri="{FF2B5EF4-FFF2-40B4-BE49-F238E27FC236}">
                <a16:creationId xmlns:a16="http://schemas.microsoft.com/office/drawing/2014/main" id="{2C1A3DEE-0E4A-DA24-6C27-D8347A0AD23D}"/>
              </a:ext>
            </a:extLst>
          </p:cNvPr>
          <p:cNvSpPr>
            <a:spLocks noGrp="1"/>
          </p:cNvSpPr>
          <p:nvPr>
            <p:ph type="pic" sz="quarter" idx="32"/>
          </p:nvPr>
        </p:nvSpPr>
        <p:spPr>
          <a:xfrm>
            <a:off x="3172610" y="4020533"/>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849B514F-7A81-03BA-402C-2C1181920464}"/>
              </a:ext>
            </a:extLst>
          </p:cNvPr>
          <p:cNvSpPr>
            <a:spLocks noGrp="1"/>
          </p:cNvSpPr>
          <p:nvPr>
            <p:ph type="pic" sz="quarter" idx="33"/>
          </p:nvPr>
        </p:nvSpPr>
        <p:spPr>
          <a:xfrm>
            <a:off x="4339736" y="4020533"/>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6E42F88B-AD9A-A6BC-C785-714E08466FAE}"/>
              </a:ext>
            </a:extLst>
          </p:cNvPr>
          <p:cNvSpPr>
            <a:spLocks noGrp="1"/>
          </p:cNvSpPr>
          <p:nvPr>
            <p:ph type="pic" sz="quarter" idx="34"/>
          </p:nvPr>
        </p:nvSpPr>
        <p:spPr>
          <a:xfrm>
            <a:off x="5500782" y="4020533"/>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DE6A077B-CD4E-A193-791B-F1E09F30FD99}"/>
              </a:ext>
            </a:extLst>
          </p:cNvPr>
          <p:cNvSpPr>
            <a:spLocks noGrp="1"/>
          </p:cNvSpPr>
          <p:nvPr>
            <p:ph type="pic" sz="quarter" idx="35"/>
          </p:nvPr>
        </p:nvSpPr>
        <p:spPr>
          <a:xfrm>
            <a:off x="6661828" y="401651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1D8AA830-CE89-C0F8-652E-4AF0EC5EB77F}"/>
              </a:ext>
            </a:extLst>
          </p:cNvPr>
          <p:cNvSpPr>
            <a:spLocks noGrp="1"/>
          </p:cNvSpPr>
          <p:nvPr>
            <p:ph type="pic" sz="quarter" idx="36"/>
          </p:nvPr>
        </p:nvSpPr>
        <p:spPr>
          <a:xfrm>
            <a:off x="7828956" y="4020533"/>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2845462D-8D77-A897-D7A7-19799B1FCE72}"/>
              </a:ext>
            </a:extLst>
          </p:cNvPr>
          <p:cNvSpPr>
            <a:spLocks noGrp="1"/>
          </p:cNvSpPr>
          <p:nvPr>
            <p:ph type="pic" sz="quarter" idx="37"/>
          </p:nvPr>
        </p:nvSpPr>
        <p:spPr>
          <a:xfrm>
            <a:off x="9010708" y="4016511"/>
            <a:ext cx="1051560" cy="1234440"/>
          </a:xfrm>
        </p:spPr>
        <p:txBody>
          <a:bodyPr/>
          <a:lstStyle>
            <a:lvl1pPr>
              <a:defRPr sz="1000"/>
            </a:lvl1pPr>
          </a:lstStyle>
          <a:p>
            <a:r>
              <a:rPr lang="en-US"/>
              <a:t>Click icon to add picture</a:t>
            </a:r>
            <a:endParaRPr lang="en-US" dirty="0"/>
          </a:p>
        </p:txBody>
      </p:sp>
      <p:sp>
        <p:nvSpPr>
          <p:cNvPr id="29" name="Text Placeholder 42">
            <a:extLst>
              <a:ext uri="{FF2B5EF4-FFF2-40B4-BE49-F238E27FC236}">
                <a16:creationId xmlns:a16="http://schemas.microsoft.com/office/drawing/2014/main" id="{5E7C90FE-E98F-CDBB-8A94-646BB323DA71}"/>
              </a:ext>
            </a:extLst>
          </p:cNvPr>
          <p:cNvSpPr>
            <a:spLocks noGrp="1"/>
          </p:cNvSpPr>
          <p:nvPr>
            <p:ph type="body" sz="quarter" idx="38" hasCustomPrompt="1"/>
          </p:nvPr>
        </p:nvSpPr>
        <p:spPr>
          <a:xfrm>
            <a:off x="838835" y="529374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0" name="Text Placeholder 42">
            <a:extLst>
              <a:ext uri="{FF2B5EF4-FFF2-40B4-BE49-F238E27FC236}">
                <a16:creationId xmlns:a16="http://schemas.microsoft.com/office/drawing/2014/main" id="{F65D4A0E-3E42-4673-F741-5D1053C7202F}"/>
              </a:ext>
            </a:extLst>
          </p:cNvPr>
          <p:cNvSpPr>
            <a:spLocks noGrp="1"/>
          </p:cNvSpPr>
          <p:nvPr>
            <p:ph type="body" sz="quarter" idx="39" hasCustomPrompt="1"/>
          </p:nvPr>
        </p:nvSpPr>
        <p:spPr>
          <a:xfrm>
            <a:off x="2005484"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1" name="Text Placeholder 42">
            <a:extLst>
              <a:ext uri="{FF2B5EF4-FFF2-40B4-BE49-F238E27FC236}">
                <a16:creationId xmlns:a16="http://schemas.microsoft.com/office/drawing/2014/main" id="{67D76B90-BDDB-A830-1E38-2744279B6F73}"/>
              </a:ext>
            </a:extLst>
          </p:cNvPr>
          <p:cNvSpPr>
            <a:spLocks noGrp="1"/>
          </p:cNvSpPr>
          <p:nvPr>
            <p:ph type="body" sz="quarter" idx="40" hasCustomPrompt="1"/>
          </p:nvPr>
        </p:nvSpPr>
        <p:spPr>
          <a:xfrm>
            <a:off x="3176725"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FFAD4169-F9B4-82EE-29F2-9636561EB7C7}"/>
              </a:ext>
            </a:extLst>
          </p:cNvPr>
          <p:cNvSpPr>
            <a:spLocks noGrp="1"/>
          </p:cNvSpPr>
          <p:nvPr>
            <p:ph type="body" sz="quarter" idx="41" hasCustomPrompt="1"/>
          </p:nvPr>
        </p:nvSpPr>
        <p:spPr>
          <a:xfrm>
            <a:off x="4340371"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EE40C75E-A32C-8DB4-663F-9DFB5BADD997}"/>
              </a:ext>
            </a:extLst>
          </p:cNvPr>
          <p:cNvSpPr>
            <a:spLocks noGrp="1"/>
          </p:cNvSpPr>
          <p:nvPr>
            <p:ph type="body" sz="quarter" idx="42" hasCustomPrompt="1"/>
          </p:nvPr>
        </p:nvSpPr>
        <p:spPr>
          <a:xfrm>
            <a:off x="5500782"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35FC8BA3-B94F-9AFD-AB4D-A23E83A7E14E}"/>
              </a:ext>
            </a:extLst>
          </p:cNvPr>
          <p:cNvSpPr>
            <a:spLocks noGrp="1"/>
          </p:cNvSpPr>
          <p:nvPr>
            <p:ph type="body" sz="quarter" idx="43" hasCustomPrompt="1"/>
          </p:nvPr>
        </p:nvSpPr>
        <p:spPr>
          <a:xfrm>
            <a:off x="6662463"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D19CC67B-E6C7-0834-B5CC-7428DCF5BC29}"/>
              </a:ext>
            </a:extLst>
          </p:cNvPr>
          <p:cNvSpPr>
            <a:spLocks noGrp="1"/>
          </p:cNvSpPr>
          <p:nvPr>
            <p:ph type="body" sz="quarter" idx="44" hasCustomPrompt="1"/>
          </p:nvPr>
        </p:nvSpPr>
        <p:spPr>
          <a:xfrm>
            <a:off x="7832141"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10598813-FED4-35DB-124E-A4305645B3A9}"/>
              </a:ext>
            </a:extLst>
          </p:cNvPr>
          <p:cNvSpPr>
            <a:spLocks noGrp="1"/>
          </p:cNvSpPr>
          <p:nvPr>
            <p:ph type="body" sz="quarter" idx="45" hasCustomPrompt="1"/>
          </p:nvPr>
        </p:nvSpPr>
        <p:spPr>
          <a:xfrm>
            <a:off x="9015844"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1636664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pic>
        <p:nvPicPr>
          <p:cNvPr id="4" name="Picture 3">
            <a:extLst>
              <a:ext uri="{FF2B5EF4-FFF2-40B4-BE49-F238E27FC236}">
                <a16:creationId xmlns:a16="http://schemas.microsoft.com/office/drawing/2014/main" id="{273F3D68-6330-96A1-272E-80D3C14EC520}"/>
              </a:ext>
            </a:extLst>
          </p:cNvPr>
          <p:cNvPicPr/>
          <p:nvPr userDrawn="1"/>
        </p:nvPicPr>
        <p:blipFill>
          <a:blip r:embed="rId3"/>
          <a:srcRect/>
          <a:stretch/>
        </p:blipFill>
        <p:spPr>
          <a:xfrm>
            <a:off x="9724767" y="340170"/>
            <a:ext cx="2203627" cy="1065862"/>
          </a:xfrm>
          <a:prstGeom prst="rect">
            <a:avLst/>
          </a:prstGeom>
        </p:spPr>
      </p:pic>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786001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Points of Emphasi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POINTS OF EMPHASIS</a:t>
            </a:r>
          </a:p>
        </p:txBody>
      </p:sp>
    </p:spTree>
    <p:extLst>
      <p:ext uri="{BB962C8B-B14F-4D97-AF65-F5344CB8AC3E}">
        <p14:creationId xmlns:p14="http://schemas.microsoft.com/office/powerpoint/2010/main" val="391802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Rules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RULES CHANGES</a:t>
            </a:r>
          </a:p>
        </p:txBody>
      </p:sp>
    </p:spTree>
    <p:extLst>
      <p:ext uri="{BB962C8B-B14F-4D97-AF65-F5344CB8AC3E}">
        <p14:creationId xmlns:p14="http://schemas.microsoft.com/office/powerpoint/2010/main" val="2004269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Editori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EDITORIAL CHANGES</a:t>
            </a:r>
          </a:p>
        </p:txBody>
      </p:sp>
    </p:spTree>
    <p:extLst>
      <p:ext uri="{BB962C8B-B14F-4D97-AF65-F5344CB8AC3E}">
        <p14:creationId xmlns:p14="http://schemas.microsoft.com/office/powerpoint/2010/main" val="743414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Manu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MANUAL CHANGES</a:t>
            </a:r>
          </a:p>
        </p:txBody>
      </p:sp>
    </p:spTree>
    <p:extLst>
      <p:ext uri="{BB962C8B-B14F-4D97-AF65-F5344CB8AC3E}">
        <p14:creationId xmlns:p14="http://schemas.microsoft.com/office/powerpoint/2010/main" val="99079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Rules Reinder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RULES REMINDER</a:t>
            </a:r>
          </a:p>
        </p:txBody>
      </p:sp>
    </p:spTree>
    <p:extLst>
      <p:ext uri="{BB962C8B-B14F-4D97-AF65-F5344CB8AC3E}">
        <p14:creationId xmlns:p14="http://schemas.microsoft.com/office/powerpoint/2010/main" val="3817182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0E4F40-2354-06A7-38DD-06CEFEAF1550}"/>
              </a:ext>
            </a:extLst>
          </p:cNvPr>
          <p:cNvSpPr>
            <a:spLocks noGrp="1"/>
          </p:cNvSpPr>
          <p:nvPr>
            <p:ph sz="half" idx="2"/>
          </p:nvPr>
        </p:nvSpPr>
        <p:spPr>
          <a:xfrm>
            <a:off x="6172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10" name="Slide Number Placeholder 11">
            <a:extLst>
              <a:ext uri="{FF2B5EF4-FFF2-40B4-BE49-F238E27FC236}">
                <a16:creationId xmlns:a16="http://schemas.microsoft.com/office/drawing/2014/main" id="{1815227B-C98D-C0F3-E979-A984773D5333}"/>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24511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7" name="Picture Placeholder 6">
            <a:extLst>
              <a:ext uri="{FF2B5EF4-FFF2-40B4-BE49-F238E27FC236}">
                <a16:creationId xmlns:a16="http://schemas.microsoft.com/office/drawing/2014/main" id="{217AB054-83AF-8D8A-5488-3D2749EE6052}"/>
              </a:ext>
            </a:extLst>
          </p:cNvPr>
          <p:cNvSpPr>
            <a:spLocks noGrp="1"/>
          </p:cNvSpPr>
          <p:nvPr>
            <p:ph type="pic" sz="quarter" idx="10"/>
          </p:nvPr>
        </p:nvSpPr>
        <p:spPr>
          <a:xfrm>
            <a:off x="6172202" y="1825625"/>
            <a:ext cx="5181599" cy="4351337"/>
          </a:xfrm>
        </p:spPr>
        <p:txBody>
          <a:bodyPr/>
          <a:lstStyle>
            <a:lvl1pPr marL="0" indent="0">
              <a:buNone/>
              <a:defRPr/>
            </a:lvl1pPr>
          </a:lstStyle>
          <a:p>
            <a:endParaRPr lang="en-US" dirty="0"/>
          </a:p>
        </p:txBody>
      </p:sp>
      <p:sp>
        <p:nvSpPr>
          <p:cNvPr id="12" name="Slide Number Placeholder 11">
            <a:extLst>
              <a:ext uri="{FF2B5EF4-FFF2-40B4-BE49-F238E27FC236}">
                <a16:creationId xmlns:a16="http://schemas.microsoft.com/office/drawing/2014/main" id="{CAD7A39E-2D5A-78AA-4013-BEC4886BB37F}"/>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965124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50E8CACC-1DDF-2FF4-479B-9AF3997EF9C8}"/>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857008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1524000" y="1480709"/>
            <a:ext cx="9144000" cy="2387600"/>
          </a:xfrm>
        </p:spPr>
        <p:txBody>
          <a:bodyPr anchor="b">
            <a:normAutofit/>
          </a:bodyPr>
          <a:lstStyle>
            <a:lvl1pPr algn="ctr">
              <a:defRPr sz="8000" b="1" i="0">
                <a:solidFill>
                  <a:schemeClr val="bg1"/>
                </a:solidFill>
                <a:latin typeface="Calibri" panose="020F0502020204030204" pitchFamily="34" charset="0"/>
                <a:cs typeface="Calibri" panose="020F0502020204030204" pitchFamily="34" charset="0"/>
              </a:defRPr>
            </a:lvl1pPr>
          </a:lstStyle>
          <a:p>
            <a:r>
              <a:rPr lang="en-US" dirty="0"/>
              <a:t>Thank You</a:t>
            </a:r>
          </a:p>
        </p:txBody>
      </p:sp>
      <p:sp>
        <p:nvSpPr>
          <p:cNvPr id="2" name="TextBox 1">
            <a:extLst>
              <a:ext uri="{FF2B5EF4-FFF2-40B4-BE49-F238E27FC236}">
                <a16:creationId xmlns:a16="http://schemas.microsoft.com/office/drawing/2014/main" id="{874CA484-034C-A896-0662-F645CDF79DCA}"/>
              </a:ext>
            </a:extLst>
          </p:cNvPr>
          <p:cNvSpPr txBox="1"/>
          <p:nvPr userDrawn="1"/>
        </p:nvSpPr>
        <p:spPr>
          <a:xfrm>
            <a:off x="1524000" y="4757352"/>
            <a:ext cx="9144000"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National Federation of State High School Associations</a:t>
            </a:r>
          </a:p>
        </p:txBody>
      </p:sp>
      <p:grpSp>
        <p:nvGrpSpPr>
          <p:cNvPr id="11" name="Group 10">
            <a:extLst>
              <a:ext uri="{FF2B5EF4-FFF2-40B4-BE49-F238E27FC236}">
                <a16:creationId xmlns:a16="http://schemas.microsoft.com/office/drawing/2014/main" id="{34CD4DE8-1EB6-5346-3383-8707A51C126F}"/>
              </a:ext>
            </a:extLst>
          </p:cNvPr>
          <p:cNvGrpSpPr/>
          <p:nvPr userDrawn="1"/>
        </p:nvGrpSpPr>
        <p:grpSpPr>
          <a:xfrm>
            <a:off x="1717750" y="5646396"/>
            <a:ext cx="9144000" cy="371345"/>
            <a:chOff x="1524000" y="5646396"/>
            <a:chExt cx="9144000" cy="371345"/>
          </a:xfrm>
        </p:grpSpPr>
        <p:sp>
          <p:nvSpPr>
            <p:cNvPr id="4" name="TextBox 3">
              <a:extLst>
                <a:ext uri="{FF2B5EF4-FFF2-40B4-BE49-F238E27FC236}">
                  <a16:creationId xmlns:a16="http://schemas.microsoft.com/office/drawing/2014/main" id="{E3AF79CA-D0BD-24BD-0E32-404A245DDF69}"/>
                </a:ext>
              </a:extLst>
            </p:cNvPr>
            <p:cNvSpPr txBox="1">
              <a:spLocks noGrp="1" noRot="1" noMove="1" noResize="1" noEditPoints="1" noAdjustHandles="1" noChangeArrowheads="1" noChangeShapeType="1"/>
            </p:cNvSpPr>
            <p:nvPr userDrawn="1"/>
          </p:nvSpPr>
          <p:spPr>
            <a:xfrm>
              <a:off x="1524000" y="5646396"/>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@NFHS1920		@</a:t>
              </a:r>
              <a:r>
                <a:rPr lang="en-US" b="0" dirty="0" err="1">
                  <a:solidFill>
                    <a:schemeClr val="bg1"/>
                  </a:solidFill>
                  <a:latin typeface="Calibri" panose="020F0502020204030204" pitchFamily="34" charset="0"/>
                  <a:cs typeface="Calibri" panose="020F0502020204030204" pitchFamily="34" charset="0"/>
                </a:rPr>
                <a:t>NFHS_org</a:t>
              </a:r>
              <a:endParaRPr lang="en-US" b="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3157171-99F1-CBAA-C17D-0AD9D4B9BB74}"/>
                </a:ext>
              </a:extLst>
            </p:cNvPr>
            <p:cNvPicPr>
              <a:picLocks noChangeAspect="1"/>
            </p:cNvPicPr>
            <p:nvPr userDrawn="1"/>
          </p:nvPicPr>
          <p:blipFill>
            <a:blip r:embed="rId4"/>
            <a:stretch>
              <a:fillRect/>
            </a:stretch>
          </p:blipFill>
          <p:spPr>
            <a:xfrm>
              <a:off x="3686113" y="5646396"/>
              <a:ext cx="371345" cy="371345"/>
            </a:xfrm>
            <a:prstGeom prst="rect">
              <a:avLst/>
            </a:prstGeom>
          </p:spPr>
        </p:pic>
        <p:pic>
          <p:nvPicPr>
            <p:cNvPr id="9" name="Picture 8">
              <a:extLst>
                <a:ext uri="{FF2B5EF4-FFF2-40B4-BE49-F238E27FC236}">
                  <a16:creationId xmlns:a16="http://schemas.microsoft.com/office/drawing/2014/main" id="{1D196C8A-E733-4202-AF23-672634CE9C4A}"/>
                </a:ext>
              </a:extLst>
            </p:cNvPr>
            <p:cNvPicPr>
              <a:picLocks noChangeAspect="1"/>
            </p:cNvPicPr>
            <p:nvPr userDrawn="1"/>
          </p:nvPicPr>
          <p:blipFill>
            <a:blip r:embed="rId5"/>
            <a:stretch>
              <a:fillRect/>
            </a:stretch>
          </p:blipFill>
          <p:spPr>
            <a:xfrm>
              <a:off x="5997144" y="5646396"/>
              <a:ext cx="371345" cy="371345"/>
            </a:xfrm>
            <a:prstGeom prst="rect">
              <a:avLst/>
            </a:prstGeom>
          </p:spPr>
        </p:pic>
        <p:pic>
          <p:nvPicPr>
            <p:cNvPr id="10" name="Picture 9">
              <a:extLst>
                <a:ext uri="{FF2B5EF4-FFF2-40B4-BE49-F238E27FC236}">
                  <a16:creationId xmlns:a16="http://schemas.microsoft.com/office/drawing/2014/main" id="{13FEC574-B3C7-1565-2ADE-C95139ADFD9A}"/>
                </a:ext>
              </a:extLst>
            </p:cNvPr>
            <p:cNvPicPr>
              <a:picLocks noChangeAspect="1"/>
            </p:cNvPicPr>
            <p:nvPr userDrawn="1"/>
          </p:nvPicPr>
          <p:blipFill>
            <a:blip r:embed="rId6"/>
            <a:stretch>
              <a:fillRect/>
            </a:stretch>
          </p:blipFill>
          <p:spPr>
            <a:xfrm>
              <a:off x="6430274" y="5646396"/>
              <a:ext cx="370703" cy="370703"/>
            </a:xfrm>
            <a:prstGeom prst="rect">
              <a:avLst/>
            </a:prstGeom>
          </p:spPr>
        </p:pic>
      </p:grpSp>
    </p:spTree>
    <p:extLst>
      <p:ext uri="{BB962C8B-B14F-4D97-AF65-F5344CB8AC3E}">
        <p14:creationId xmlns:p14="http://schemas.microsoft.com/office/powerpoint/2010/main" val="2262781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43975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341114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7/10/2025</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3096001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logo with red white and blue stripes&#10;&#10;Description automatically generated">
            <a:extLst>
              <a:ext uri="{FF2B5EF4-FFF2-40B4-BE49-F238E27FC236}">
                <a16:creationId xmlns:a16="http://schemas.microsoft.com/office/drawing/2014/main" id="{0776A861-14CA-2F7C-7E39-BC1A46A247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2317005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7/10/2025</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1631980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7/10/2025</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707464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3" name="Picture 12" descr="A logo with red white and blue stripes&#10;&#10;Description automatically generated">
            <a:extLst>
              <a:ext uri="{FF2B5EF4-FFF2-40B4-BE49-F238E27FC236}">
                <a16:creationId xmlns:a16="http://schemas.microsoft.com/office/drawing/2014/main" id="{C4E4C792-4485-D9D6-A172-90AEEADB59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18778201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380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C9F03424-9D1F-8B85-AA1F-6B67ADCEDE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2247240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1312"/>
            <a:ext cx="5212080" cy="365124"/>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POINTS OF EMPHASIS</a:t>
            </a:r>
          </a:p>
        </p:txBody>
      </p:sp>
    </p:spTree>
    <p:extLst>
      <p:ext uri="{BB962C8B-B14F-4D97-AF65-F5344CB8AC3E}">
        <p14:creationId xmlns:p14="http://schemas.microsoft.com/office/powerpoint/2010/main" val="2339119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Rules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1312"/>
            <a:ext cx="5212080" cy="36576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RULES CHANGES</a:t>
            </a:r>
          </a:p>
        </p:txBody>
      </p:sp>
    </p:spTree>
    <p:extLst>
      <p:ext uri="{BB962C8B-B14F-4D97-AF65-F5344CB8AC3E}">
        <p14:creationId xmlns:p14="http://schemas.microsoft.com/office/powerpoint/2010/main" val="4026766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Editori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1312"/>
            <a:ext cx="5212080" cy="365124"/>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EDITORIAL CHANGES</a:t>
            </a:r>
          </a:p>
        </p:txBody>
      </p:sp>
    </p:spTree>
    <p:extLst>
      <p:ext uri="{BB962C8B-B14F-4D97-AF65-F5344CB8AC3E}">
        <p14:creationId xmlns:p14="http://schemas.microsoft.com/office/powerpoint/2010/main" val="28018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Manu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1313"/>
            <a:ext cx="5212080" cy="36576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MANUAL CHANGES</a:t>
            </a:r>
          </a:p>
        </p:txBody>
      </p:sp>
    </p:spTree>
    <p:extLst>
      <p:ext uri="{BB962C8B-B14F-4D97-AF65-F5344CB8AC3E}">
        <p14:creationId xmlns:p14="http://schemas.microsoft.com/office/powerpoint/2010/main" val="640248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Rules Reinder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1" y="-1313"/>
            <a:ext cx="5212080" cy="365125"/>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RULES REMINDER</a:t>
            </a:r>
          </a:p>
        </p:txBody>
      </p:sp>
    </p:spTree>
    <p:extLst>
      <p:ext uri="{BB962C8B-B14F-4D97-AF65-F5344CB8AC3E}">
        <p14:creationId xmlns:p14="http://schemas.microsoft.com/office/powerpoint/2010/main" val="2485537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0E4F40-2354-06A7-38DD-06CEFEAF1550}"/>
              </a:ext>
            </a:extLst>
          </p:cNvPr>
          <p:cNvSpPr>
            <a:spLocks noGrp="1"/>
          </p:cNvSpPr>
          <p:nvPr>
            <p:ph sz="half" idx="2"/>
          </p:nvPr>
        </p:nvSpPr>
        <p:spPr>
          <a:xfrm>
            <a:off x="6172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10" name="Slide Number Placeholder 11">
            <a:extLst>
              <a:ext uri="{FF2B5EF4-FFF2-40B4-BE49-F238E27FC236}">
                <a16:creationId xmlns:a16="http://schemas.microsoft.com/office/drawing/2014/main" id="{1815227B-C98D-C0F3-E979-A984773D5333}"/>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048771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4.png"/><Relationship Id="rId4" Type="http://schemas.openxmlformats.org/officeDocument/2006/relationships/slideLayout" Target="../slideLayouts/slideLayout3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259D7-C629-99D5-E5E6-C1F8133D4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8A588-CC38-9DAA-DD30-66D45B7B4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AE522-F825-B856-E8E5-41511A36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7600CC-5870-3A48-916C-A06D7BC60A64}" type="datetimeFigureOut">
              <a:rPr lang="en-US" smtClean="0"/>
              <a:t>7/10/2025</a:t>
            </a:fld>
            <a:endParaRPr lang="en-US"/>
          </a:p>
        </p:txBody>
      </p:sp>
      <p:sp>
        <p:nvSpPr>
          <p:cNvPr id="5" name="Footer Placeholder 4">
            <a:extLst>
              <a:ext uri="{FF2B5EF4-FFF2-40B4-BE49-F238E27FC236}">
                <a16:creationId xmlns:a16="http://schemas.microsoft.com/office/drawing/2014/main" id="{D3CAF983-59E2-C2D4-3DA6-D9B1BBA51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F1BFF0-BF3B-C0DA-5CCD-ACE9829FF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4E3598-2D5C-024F-9D1E-B79FF9982580}" type="slidenum">
              <a:rPr lang="en-US" smtClean="0"/>
              <a:t>‹#›</a:t>
            </a:fld>
            <a:endParaRPr lang="en-US"/>
          </a:p>
        </p:txBody>
      </p:sp>
    </p:spTree>
    <p:extLst>
      <p:ext uri="{BB962C8B-B14F-4D97-AF65-F5344CB8AC3E}">
        <p14:creationId xmlns:p14="http://schemas.microsoft.com/office/powerpoint/2010/main" val="3280180631"/>
      </p:ext>
    </p:extLst>
  </p:cSld>
  <p:clrMap bg1="lt1" tx1="dk1" bg2="lt2" tx2="dk2" accent1="accent1" accent2="accent2" accent3="accent3" accent4="accent4" accent5="accent5" accent6="accent6" hlink="hlink" folHlink="folHlink"/>
  <p:sldLayoutIdLst>
    <p:sldLayoutId id="2147483661" r:id="rId1"/>
    <p:sldLayoutId id="2147483681" r:id="rId2"/>
    <p:sldLayoutId id="2147483650" r:id="rId3"/>
    <p:sldLayoutId id="2147483676" r:id="rId4"/>
    <p:sldLayoutId id="2147483680" r:id="rId5"/>
    <p:sldLayoutId id="2147483679" r:id="rId6"/>
    <p:sldLayoutId id="2147483678" r:id="rId7"/>
    <p:sldLayoutId id="2147483677" r:id="rId8"/>
    <p:sldLayoutId id="2147483652" r:id="rId9"/>
    <p:sldLayoutId id="2147483664" r:id="rId10"/>
    <p:sldLayoutId id="2147483655"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259D7-C629-99D5-E5E6-C1F8133D4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8A588-CC38-9DAA-DD30-66D45B7B4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AE522-F825-B856-E8E5-41511A36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7600CC-5870-3A48-916C-A06D7BC60A64}" type="datetimeFigureOut">
              <a:rPr lang="en-US" smtClean="0"/>
              <a:t>7/10/2025</a:t>
            </a:fld>
            <a:endParaRPr lang="en-US"/>
          </a:p>
        </p:txBody>
      </p:sp>
      <p:sp>
        <p:nvSpPr>
          <p:cNvPr id="5" name="Footer Placeholder 4">
            <a:extLst>
              <a:ext uri="{FF2B5EF4-FFF2-40B4-BE49-F238E27FC236}">
                <a16:creationId xmlns:a16="http://schemas.microsoft.com/office/drawing/2014/main" id="{D3CAF983-59E2-C2D4-3DA6-D9B1BBA51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F1BFF0-BF3B-C0DA-5CCD-ACE9829FF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4E3598-2D5C-024F-9D1E-B79FF9982580}" type="slidenum">
              <a:rPr lang="en-US" smtClean="0"/>
              <a:t>‹#›</a:t>
            </a:fld>
            <a:endParaRPr lang="en-US"/>
          </a:p>
        </p:txBody>
      </p:sp>
    </p:spTree>
    <p:extLst>
      <p:ext uri="{BB962C8B-B14F-4D97-AF65-F5344CB8AC3E}">
        <p14:creationId xmlns:p14="http://schemas.microsoft.com/office/powerpoint/2010/main" val="271379545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7/10/2025</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5" name="Picture 14" descr="A red white and blue logo&#10;&#10;Description automatically generated">
            <a:extLst>
              <a:ext uri="{FF2B5EF4-FFF2-40B4-BE49-F238E27FC236}">
                <a16:creationId xmlns:a16="http://schemas.microsoft.com/office/drawing/2014/main" id="{69BDF467-28B7-8020-A0BF-38F2EBB9256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7203" y="5764266"/>
            <a:ext cx="1682547" cy="813823"/>
          </a:xfrm>
          <a:prstGeom prst="rect">
            <a:avLst/>
          </a:prstGeom>
        </p:spPr>
      </p:pic>
    </p:spTree>
    <p:extLst>
      <p:ext uri="{BB962C8B-B14F-4D97-AF65-F5344CB8AC3E}">
        <p14:creationId xmlns:p14="http://schemas.microsoft.com/office/powerpoint/2010/main" val="39193486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jpg"/><Relationship Id="rId3" Type="http://schemas.openxmlformats.org/officeDocument/2006/relationships/image" Target="../media/image14.jpg"/><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8.jpg"/><Relationship Id="rId2" Type="http://schemas.openxmlformats.org/officeDocument/2006/relationships/notesSlide" Target="../notesSlides/notesSlide3.xml"/><Relationship Id="rId16" Type="http://schemas.openxmlformats.org/officeDocument/2006/relationships/image" Target="../media/image27.jpg"/><Relationship Id="rId1" Type="http://schemas.openxmlformats.org/officeDocument/2006/relationships/slideLayout" Target="../slideLayouts/slideLayout16.xml"/><Relationship Id="rId6" Type="http://schemas.openxmlformats.org/officeDocument/2006/relationships/image" Target="../media/image17.jpg"/><Relationship Id="rId11" Type="http://schemas.openxmlformats.org/officeDocument/2006/relationships/image" Target="../media/image22.jpg"/><Relationship Id="rId5" Type="http://schemas.openxmlformats.org/officeDocument/2006/relationships/image" Target="../media/image16.jpg"/><Relationship Id="rId15" Type="http://schemas.openxmlformats.org/officeDocument/2006/relationships/image" Target="../media/image26.jpg"/><Relationship Id="rId10" Type="http://schemas.openxmlformats.org/officeDocument/2006/relationships/image" Target="../media/image21.jpg"/><Relationship Id="rId19" Type="http://schemas.openxmlformats.org/officeDocument/2006/relationships/image" Target="../media/image30.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jpg"/></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support.nfhsdigital.org/support/solutions"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4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6876F-EEC1-EC47-EEF9-1775C5A72AD5}"/>
              </a:ext>
            </a:extLst>
          </p:cNvPr>
          <p:cNvSpPr>
            <a:spLocks noGrp="1"/>
          </p:cNvSpPr>
          <p:nvPr>
            <p:ph type="ctrTitle"/>
          </p:nvPr>
        </p:nvSpPr>
        <p:spPr>
          <a:xfrm>
            <a:off x="5067758" y="2235200"/>
            <a:ext cx="6878924" cy="2387600"/>
          </a:xfrm>
        </p:spPr>
        <p:txBody>
          <a:bodyPr anchor="b">
            <a:normAutofit fontScale="90000"/>
          </a:bodyPr>
          <a:lstStyle/>
          <a:p>
            <a:pPr algn="ctr"/>
            <a:r>
              <a:rPr lang="en-US" dirty="0"/>
              <a:t>2025 NFHS FOOTBALL RULES POWERPOINT</a:t>
            </a:r>
          </a:p>
        </p:txBody>
      </p:sp>
      <p:pic>
        <p:nvPicPr>
          <p:cNvPr id="5" name="Picture 4" descr="A group of people playing football&#10;&#10;AI-generated content may be incorrect.">
            <a:extLst>
              <a:ext uri="{FF2B5EF4-FFF2-40B4-BE49-F238E27FC236}">
                <a16:creationId xmlns:a16="http://schemas.microsoft.com/office/drawing/2014/main" id="{CC4BFFFA-B0F5-1CBE-0221-AB9D2EA63FF1}"/>
              </a:ext>
            </a:extLst>
          </p:cNvPr>
          <p:cNvPicPr>
            <a:picLocks noChangeAspect="1"/>
          </p:cNvPicPr>
          <p:nvPr/>
        </p:nvPicPr>
        <p:blipFill>
          <a:blip r:embed="rId3"/>
          <a:stretch>
            <a:fillRect/>
          </a:stretch>
        </p:blipFill>
        <p:spPr>
          <a:xfrm>
            <a:off x="4233" y="0"/>
            <a:ext cx="4841751" cy="6148256"/>
          </a:xfrm>
          <a:prstGeom prst="rect">
            <a:avLst/>
          </a:prstGeom>
          <a:noFill/>
          <a:ln w="19050">
            <a:solidFill>
              <a:schemeClr val="bg1"/>
            </a:solidFill>
          </a:ln>
        </p:spPr>
      </p:pic>
    </p:spTree>
    <p:extLst>
      <p:ext uri="{BB962C8B-B14F-4D97-AF65-F5344CB8AC3E}">
        <p14:creationId xmlns:p14="http://schemas.microsoft.com/office/powerpoint/2010/main" val="321381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ACE9-6338-F08E-15B3-9B0885401730}"/>
              </a:ext>
            </a:extLst>
          </p:cNvPr>
          <p:cNvSpPr>
            <a:spLocks noGrp="1"/>
          </p:cNvSpPr>
          <p:nvPr>
            <p:ph type="title"/>
          </p:nvPr>
        </p:nvSpPr>
        <p:spPr/>
        <p:txBody>
          <a:bodyPr/>
          <a:lstStyle/>
          <a:p>
            <a:r>
              <a:rPr lang="en-US" dirty="0"/>
              <a:t>ARM SLEEVES</a:t>
            </a:r>
            <a:br>
              <a:rPr lang="en-US" dirty="0"/>
            </a:br>
            <a:r>
              <a:rPr lang="en-US" dirty="0"/>
              <a:t>RULES 1-5-2</a:t>
            </a:r>
            <a:r>
              <a:rPr lang="en-US" cap="none" dirty="0"/>
              <a:t>d (NEW), 1-5-3c(6)</a:t>
            </a:r>
            <a:endParaRPr lang="en-US" dirty="0"/>
          </a:p>
        </p:txBody>
      </p:sp>
      <p:sp>
        <p:nvSpPr>
          <p:cNvPr id="4" name="Content Placeholder 2">
            <a:extLst>
              <a:ext uri="{FF2B5EF4-FFF2-40B4-BE49-F238E27FC236}">
                <a16:creationId xmlns:a16="http://schemas.microsoft.com/office/drawing/2014/main" id="{872029C8-F2EC-7940-B028-64CFF15C302D}"/>
              </a:ext>
            </a:extLst>
          </p:cNvPr>
          <p:cNvSpPr>
            <a:spLocks noGrp="1"/>
          </p:cNvSpPr>
          <p:nvPr>
            <p:ph idx="1"/>
          </p:nvPr>
        </p:nvSpPr>
        <p:spPr>
          <a:xfrm>
            <a:off x="5138669" y="2651378"/>
            <a:ext cx="6907425" cy="1997896"/>
          </a:xfrm>
        </p:spPr>
        <p:txBody>
          <a:bodyPr>
            <a:normAutofit lnSpcReduction="10000"/>
          </a:bodyPr>
          <a:lstStyle/>
          <a:p>
            <a:pPr marL="0" indent="0">
              <a:buNone/>
            </a:pPr>
            <a:r>
              <a:rPr lang="en-US" dirty="0">
                <a:solidFill>
                  <a:schemeClr val="tx1"/>
                </a:solidFill>
              </a:rPr>
              <a:t>Effective 2027: Arm sleeves, whether attached to a shirt or unattached, manufactured to enhance contact with the football or opponent must meet the SFIA Specification at the time of manufacture. </a:t>
            </a:r>
          </a:p>
        </p:txBody>
      </p:sp>
      <p:pic>
        <p:nvPicPr>
          <p:cNvPr id="5" name="Picture 4" descr="A football player wearing a helmet&#10;&#10;AI-generated content may be incorrect.">
            <a:extLst>
              <a:ext uri="{FF2B5EF4-FFF2-40B4-BE49-F238E27FC236}">
                <a16:creationId xmlns:a16="http://schemas.microsoft.com/office/drawing/2014/main" id="{F0779C37-2B27-CEB9-BBB0-259459F364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002" y="1590780"/>
            <a:ext cx="4067386" cy="4474125"/>
          </a:xfrm>
          <a:prstGeom prst="rect">
            <a:avLst/>
          </a:prstGeom>
        </p:spPr>
      </p:pic>
    </p:spTree>
    <p:extLst>
      <p:ext uri="{BB962C8B-B14F-4D97-AF65-F5344CB8AC3E}">
        <p14:creationId xmlns:p14="http://schemas.microsoft.com/office/powerpoint/2010/main" val="3595053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A291F-AF13-60E9-8665-8621D5330861}"/>
              </a:ext>
            </a:extLst>
          </p:cNvPr>
          <p:cNvSpPr>
            <a:spLocks noGrp="1"/>
          </p:cNvSpPr>
          <p:nvPr>
            <p:ph type="title"/>
          </p:nvPr>
        </p:nvSpPr>
        <p:spPr/>
        <p:txBody>
          <a:bodyPr/>
          <a:lstStyle/>
          <a:p>
            <a:r>
              <a:rPr lang="en-US" dirty="0"/>
              <a:t>ARM SLEEVES</a:t>
            </a:r>
            <a:br>
              <a:rPr lang="en-US" dirty="0"/>
            </a:br>
            <a:r>
              <a:rPr lang="en-US" dirty="0"/>
              <a:t>RULES 1-5-2</a:t>
            </a:r>
            <a:r>
              <a:rPr lang="en-US" cap="none" dirty="0"/>
              <a:t>d (NEW), 1-5-3c(6)</a:t>
            </a:r>
            <a:endParaRPr lang="en-US" dirty="0"/>
          </a:p>
        </p:txBody>
      </p:sp>
      <p:sp>
        <p:nvSpPr>
          <p:cNvPr id="4" name="Content Placeholder 2">
            <a:extLst>
              <a:ext uri="{FF2B5EF4-FFF2-40B4-BE49-F238E27FC236}">
                <a16:creationId xmlns:a16="http://schemas.microsoft.com/office/drawing/2014/main" id="{B388089C-3138-DDFF-A465-DBE604F4CC32}"/>
              </a:ext>
            </a:extLst>
          </p:cNvPr>
          <p:cNvSpPr>
            <a:spLocks noGrp="1"/>
          </p:cNvSpPr>
          <p:nvPr>
            <p:ph idx="1"/>
          </p:nvPr>
        </p:nvSpPr>
        <p:spPr>
          <a:xfrm>
            <a:off x="5051580" y="2686859"/>
            <a:ext cx="6792476" cy="1994612"/>
          </a:xfrm>
        </p:spPr>
        <p:txBody>
          <a:bodyPr>
            <a:normAutofit lnSpcReduction="10000"/>
          </a:bodyPr>
          <a:lstStyle/>
          <a:p>
            <a:pPr marL="0" indent="0">
              <a:buNone/>
            </a:pPr>
            <a:r>
              <a:rPr lang="en-US" dirty="0">
                <a:solidFill>
                  <a:schemeClr val="tx1"/>
                </a:solidFill>
              </a:rPr>
              <a:t>Effective 2027: Arm sleeves must have a permanent, exact replica of the SFIA arm sleeve seal (meets SFIA Specification), that must be visible and appear legibly on the exterior of the arm sleeve.</a:t>
            </a:r>
          </a:p>
          <a:p>
            <a:pPr marL="0" indent="0">
              <a:buNone/>
            </a:pPr>
            <a:endParaRPr lang="en-US" dirty="0"/>
          </a:p>
        </p:txBody>
      </p:sp>
      <p:pic>
        <p:nvPicPr>
          <p:cNvPr id="5" name="Picture 4" descr="A football player wearing a helmet&#10;&#10;AI-generated content may be incorrect.">
            <a:extLst>
              <a:ext uri="{FF2B5EF4-FFF2-40B4-BE49-F238E27FC236}">
                <a16:creationId xmlns:a16="http://schemas.microsoft.com/office/drawing/2014/main" id="{02989894-AAED-9A33-F49C-75FD981A13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233" y="1690688"/>
            <a:ext cx="4008205" cy="4392993"/>
          </a:xfrm>
          <a:prstGeom prst="rect">
            <a:avLst/>
          </a:prstGeom>
        </p:spPr>
      </p:pic>
    </p:spTree>
    <p:extLst>
      <p:ext uri="{BB962C8B-B14F-4D97-AF65-F5344CB8AC3E}">
        <p14:creationId xmlns:p14="http://schemas.microsoft.com/office/powerpoint/2010/main" val="2643910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F9BF3-6ECB-CB9D-DFD5-66CE29189E1E}"/>
              </a:ext>
            </a:extLst>
          </p:cNvPr>
          <p:cNvSpPr>
            <a:spLocks noGrp="1"/>
          </p:cNvSpPr>
          <p:nvPr>
            <p:ph type="title"/>
          </p:nvPr>
        </p:nvSpPr>
        <p:spPr/>
        <p:txBody>
          <a:bodyPr/>
          <a:lstStyle/>
          <a:p>
            <a:r>
              <a:rPr lang="en-US" dirty="0"/>
              <a:t>ELECTRONIC SIGNS</a:t>
            </a:r>
            <a:br>
              <a:rPr lang="en-US" dirty="0"/>
            </a:br>
            <a:r>
              <a:rPr lang="en-US" dirty="0"/>
              <a:t>RULE 1-5-3</a:t>
            </a:r>
            <a:r>
              <a:rPr lang="en-US" cap="none" dirty="0"/>
              <a:t>c(2)</a:t>
            </a:r>
            <a:endParaRPr lang="en-US" dirty="0"/>
          </a:p>
        </p:txBody>
      </p:sp>
      <p:sp>
        <p:nvSpPr>
          <p:cNvPr id="4" name="Content Placeholder 7">
            <a:extLst>
              <a:ext uri="{FF2B5EF4-FFF2-40B4-BE49-F238E27FC236}">
                <a16:creationId xmlns:a16="http://schemas.microsoft.com/office/drawing/2014/main" id="{A2B20A01-8C16-B121-9B17-54964BB742AF}"/>
              </a:ext>
            </a:extLst>
          </p:cNvPr>
          <p:cNvSpPr>
            <a:spLocks noGrp="1"/>
          </p:cNvSpPr>
          <p:nvPr>
            <p:ph idx="1"/>
          </p:nvPr>
        </p:nvSpPr>
        <p:spPr>
          <a:xfrm>
            <a:off x="5696857" y="3024027"/>
            <a:ext cx="6033455" cy="1334347"/>
          </a:xfrm>
        </p:spPr>
        <p:txBody>
          <a:bodyPr>
            <a:normAutofit/>
          </a:bodyPr>
          <a:lstStyle/>
          <a:p>
            <a:pPr marL="0" indent="0">
              <a:buNone/>
            </a:pPr>
            <a:r>
              <a:rPr lang="en-US" dirty="0">
                <a:solidFill>
                  <a:schemeClr val="tx1"/>
                </a:solidFill>
              </a:rPr>
              <a:t>Fixed electronic signs (non-audio) with play signals are allowed to communicate from the sideline.</a:t>
            </a:r>
          </a:p>
        </p:txBody>
      </p:sp>
      <p:pic>
        <p:nvPicPr>
          <p:cNvPr id="5" name="Picture 4" descr="A football players on a field&#10;&#10;AI-generated content may be incorrect.">
            <a:extLst>
              <a:ext uri="{FF2B5EF4-FFF2-40B4-BE49-F238E27FC236}">
                <a16:creationId xmlns:a16="http://schemas.microsoft.com/office/drawing/2014/main" id="{C849C936-9786-622C-CBD5-C85AE64F46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715" y="1690688"/>
            <a:ext cx="4717627" cy="4424809"/>
          </a:xfrm>
          <a:prstGeom prst="rect">
            <a:avLst/>
          </a:prstGeom>
        </p:spPr>
      </p:pic>
    </p:spTree>
    <p:extLst>
      <p:ext uri="{BB962C8B-B14F-4D97-AF65-F5344CB8AC3E}">
        <p14:creationId xmlns:p14="http://schemas.microsoft.com/office/powerpoint/2010/main" val="3498621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A8F-0BE7-C3E4-FF8A-85FB89CFD43C}"/>
              </a:ext>
            </a:extLst>
          </p:cNvPr>
          <p:cNvSpPr>
            <a:spLocks noGrp="1"/>
          </p:cNvSpPr>
          <p:nvPr>
            <p:ph type="title"/>
          </p:nvPr>
        </p:nvSpPr>
        <p:spPr/>
        <p:txBody>
          <a:bodyPr/>
          <a:lstStyle/>
          <a:p>
            <a:r>
              <a:rPr lang="en-US" dirty="0"/>
              <a:t>ELECTRONIC SIGNS</a:t>
            </a:r>
            <a:br>
              <a:rPr lang="en-US" dirty="0"/>
            </a:br>
            <a:r>
              <a:rPr lang="en-US" dirty="0"/>
              <a:t>RULE 1-5-3</a:t>
            </a:r>
            <a:r>
              <a:rPr lang="en-US" cap="none" dirty="0"/>
              <a:t>c(2)</a:t>
            </a:r>
            <a:endParaRPr lang="en-US" dirty="0"/>
          </a:p>
        </p:txBody>
      </p:sp>
      <p:sp>
        <p:nvSpPr>
          <p:cNvPr id="4" name="Content Placeholder 7">
            <a:extLst>
              <a:ext uri="{FF2B5EF4-FFF2-40B4-BE49-F238E27FC236}">
                <a16:creationId xmlns:a16="http://schemas.microsoft.com/office/drawing/2014/main" id="{B8F104F3-5A8E-5177-F0A6-60C71CCC3AE5}"/>
              </a:ext>
            </a:extLst>
          </p:cNvPr>
          <p:cNvSpPr>
            <a:spLocks noGrp="1"/>
          </p:cNvSpPr>
          <p:nvPr>
            <p:ph idx="1"/>
          </p:nvPr>
        </p:nvSpPr>
        <p:spPr>
          <a:xfrm>
            <a:off x="5726996" y="2995080"/>
            <a:ext cx="6198841" cy="1706880"/>
          </a:xfrm>
        </p:spPr>
        <p:txBody>
          <a:bodyPr>
            <a:normAutofit fontScale="92500"/>
          </a:bodyPr>
          <a:lstStyle/>
          <a:p>
            <a:pPr marL="0" indent="0">
              <a:buNone/>
            </a:pPr>
            <a:r>
              <a:rPr lang="en-US" dirty="0">
                <a:solidFill>
                  <a:schemeClr val="tx1"/>
                </a:solidFill>
              </a:rPr>
              <a:t>Scrolling graphics, video footage, connected audio communication are all examples of the use of illegal equipment if this were a between the nine-yard mark conference.</a:t>
            </a:r>
          </a:p>
        </p:txBody>
      </p:sp>
      <p:pic>
        <p:nvPicPr>
          <p:cNvPr id="6" name="Picture 5" descr="A football coach showing a tablet to a football player&#10;&#10;AI-generated content may be incorrect.">
            <a:extLst>
              <a:ext uri="{FF2B5EF4-FFF2-40B4-BE49-F238E27FC236}">
                <a16:creationId xmlns:a16="http://schemas.microsoft.com/office/drawing/2014/main" id="{65864272-5F7A-BFEF-D483-B8349E67FAE9}"/>
              </a:ext>
            </a:extLst>
          </p:cNvPr>
          <p:cNvPicPr>
            <a:picLocks noChangeAspect="1"/>
          </p:cNvPicPr>
          <p:nvPr/>
        </p:nvPicPr>
        <p:blipFill>
          <a:blip r:embed="rId3"/>
          <a:stretch>
            <a:fillRect/>
          </a:stretch>
        </p:blipFill>
        <p:spPr>
          <a:xfrm>
            <a:off x="853440" y="1630659"/>
            <a:ext cx="4792980" cy="4489239"/>
          </a:xfrm>
          <a:prstGeom prst="rect">
            <a:avLst/>
          </a:prstGeom>
        </p:spPr>
      </p:pic>
    </p:spTree>
    <p:extLst>
      <p:ext uri="{BB962C8B-B14F-4D97-AF65-F5344CB8AC3E}">
        <p14:creationId xmlns:p14="http://schemas.microsoft.com/office/powerpoint/2010/main" val="3825339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FAE92-A0B1-4C0D-73AA-2FF7CD094F02}"/>
              </a:ext>
            </a:extLst>
          </p:cNvPr>
          <p:cNvSpPr>
            <a:spLocks noGrp="1"/>
          </p:cNvSpPr>
          <p:nvPr>
            <p:ph type="title"/>
          </p:nvPr>
        </p:nvSpPr>
        <p:spPr/>
        <p:txBody>
          <a:bodyPr/>
          <a:lstStyle/>
          <a:p>
            <a:r>
              <a:rPr lang="en-US" dirty="0"/>
              <a:t>ILLEGAL EQUIPMENT</a:t>
            </a:r>
            <a:br>
              <a:rPr lang="en-US" dirty="0"/>
            </a:br>
            <a:r>
              <a:rPr lang="en-US" dirty="0"/>
              <a:t>RULE 1-5-3</a:t>
            </a:r>
            <a:r>
              <a:rPr lang="en-US" cap="none" dirty="0"/>
              <a:t>c(3) (NEW)</a:t>
            </a:r>
            <a:endParaRPr lang="en-US" dirty="0"/>
          </a:p>
        </p:txBody>
      </p:sp>
      <p:sp>
        <p:nvSpPr>
          <p:cNvPr id="4" name="Content Placeholder 7">
            <a:extLst>
              <a:ext uri="{FF2B5EF4-FFF2-40B4-BE49-F238E27FC236}">
                <a16:creationId xmlns:a16="http://schemas.microsoft.com/office/drawing/2014/main" id="{2F85019A-CE81-9068-31DE-7E65FEE86B5F}"/>
              </a:ext>
            </a:extLst>
          </p:cNvPr>
          <p:cNvSpPr>
            <a:spLocks noGrp="1"/>
          </p:cNvSpPr>
          <p:nvPr>
            <p:ph idx="1"/>
          </p:nvPr>
        </p:nvSpPr>
        <p:spPr>
          <a:xfrm>
            <a:off x="8551571" y="2575775"/>
            <a:ext cx="3226159" cy="2550018"/>
          </a:xfrm>
        </p:spPr>
        <p:txBody>
          <a:bodyPr>
            <a:normAutofit/>
          </a:bodyPr>
          <a:lstStyle/>
          <a:p>
            <a:pPr marL="0" indent="0">
              <a:buNone/>
            </a:pPr>
            <a:r>
              <a:rPr lang="en-US" dirty="0">
                <a:solidFill>
                  <a:schemeClr val="tx1"/>
                </a:solidFill>
              </a:rPr>
              <a:t>Any video (camera) device or audio (microphone) worn by a player during the game is illegal. </a:t>
            </a:r>
          </a:p>
          <a:p>
            <a:pPr marL="0" indent="0">
              <a:buNone/>
            </a:pPr>
            <a:endParaRPr lang="en-US" dirty="0"/>
          </a:p>
          <a:p>
            <a:pPr marL="0" indent="0">
              <a:buNone/>
            </a:pPr>
            <a:endParaRPr lang="en-US" sz="1200" i="1" dirty="0"/>
          </a:p>
          <a:p>
            <a:pPr marL="0" indent="0">
              <a:buNone/>
            </a:pPr>
            <a:endParaRPr lang="en-US" sz="1200" i="1" dirty="0"/>
          </a:p>
          <a:p>
            <a:pPr marL="0" indent="0">
              <a:buNone/>
            </a:pPr>
            <a:endParaRPr lang="en-US" sz="1200" i="1" dirty="0"/>
          </a:p>
          <a:p>
            <a:pPr marL="0" indent="0">
              <a:buNone/>
            </a:pPr>
            <a:endParaRPr lang="en-US" sz="1200" i="1" dirty="0"/>
          </a:p>
          <a:p>
            <a:pPr marL="0" indent="0">
              <a:buNone/>
            </a:pPr>
            <a:endParaRPr lang="en-US" sz="1200" i="1" dirty="0"/>
          </a:p>
          <a:p>
            <a:pPr marL="0" indent="0">
              <a:buNone/>
            </a:pPr>
            <a:endParaRPr lang="en-US" sz="1200" i="1" dirty="0"/>
          </a:p>
          <a:p>
            <a:pPr marL="0" indent="0">
              <a:buNone/>
            </a:pPr>
            <a:endParaRPr lang="en-US" sz="1200" i="1" dirty="0"/>
          </a:p>
        </p:txBody>
      </p:sp>
      <p:pic>
        <p:nvPicPr>
          <p:cNvPr id="5" name="Picture 4" descr="A football player holding a helmet&#10;&#10;AI-generated content may be incorrect.">
            <a:extLst>
              <a:ext uri="{FF2B5EF4-FFF2-40B4-BE49-F238E27FC236}">
                <a16:creationId xmlns:a16="http://schemas.microsoft.com/office/drawing/2014/main" id="{43B45116-BD6C-516D-0C5E-EC83EB11C6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964274"/>
            <a:ext cx="7573519" cy="3669470"/>
          </a:xfrm>
          <a:prstGeom prst="rect">
            <a:avLst/>
          </a:prstGeom>
        </p:spPr>
      </p:pic>
    </p:spTree>
    <p:extLst>
      <p:ext uri="{BB962C8B-B14F-4D97-AF65-F5344CB8AC3E}">
        <p14:creationId xmlns:p14="http://schemas.microsoft.com/office/powerpoint/2010/main" val="2161139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E424C-3731-DA0B-A776-6C3F045F853D}"/>
              </a:ext>
            </a:extLst>
          </p:cNvPr>
          <p:cNvSpPr>
            <a:spLocks noGrp="1"/>
          </p:cNvSpPr>
          <p:nvPr>
            <p:ph type="title"/>
          </p:nvPr>
        </p:nvSpPr>
        <p:spPr/>
        <p:txBody>
          <a:bodyPr>
            <a:noAutofit/>
          </a:bodyPr>
          <a:lstStyle/>
          <a:p>
            <a:r>
              <a:rPr lang="en-US" sz="3200" dirty="0"/>
              <a:t>FORWARD FUMBLE</a:t>
            </a:r>
            <a:br>
              <a:rPr lang="en-US" sz="3200" dirty="0"/>
            </a:br>
            <a:r>
              <a:rPr lang="en-US" sz="3200" dirty="0"/>
              <a:t>RULES 3-4-2d, 3-4-3a, 4-3-1 EXCEPTION (NEW)</a:t>
            </a:r>
          </a:p>
        </p:txBody>
      </p:sp>
      <p:sp>
        <p:nvSpPr>
          <p:cNvPr id="4" name="Content Placeholder 2">
            <a:extLst>
              <a:ext uri="{FF2B5EF4-FFF2-40B4-BE49-F238E27FC236}">
                <a16:creationId xmlns:a16="http://schemas.microsoft.com/office/drawing/2014/main" id="{0C184D40-FBDB-3453-EACF-427B74574F7A}"/>
              </a:ext>
            </a:extLst>
          </p:cNvPr>
          <p:cNvSpPr>
            <a:spLocks noGrp="1"/>
          </p:cNvSpPr>
          <p:nvPr>
            <p:ph idx="1"/>
          </p:nvPr>
        </p:nvSpPr>
        <p:spPr>
          <a:xfrm>
            <a:off x="5462359" y="2769079"/>
            <a:ext cx="6457038" cy="2424023"/>
          </a:xfrm>
        </p:spPr>
        <p:txBody>
          <a:bodyPr>
            <a:normAutofit/>
          </a:bodyPr>
          <a:lstStyle/>
          <a:p>
            <a:pPr marL="0" indent="0">
              <a:buNone/>
            </a:pPr>
            <a:r>
              <a:rPr lang="en-US" dirty="0">
                <a:solidFill>
                  <a:schemeClr val="tx1"/>
                </a:solidFill>
              </a:rPr>
              <a:t>When a forward fumble in the field of play goes out of bounds between the goal lines, the ball shall be returned to the spot of the fumble and the game clock is started on the ready-for-play.</a:t>
            </a:r>
          </a:p>
          <a:p>
            <a:pPr marL="0" indent="0">
              <a:buNone/>
            </a:pPr>
            <a:endParaRPr lang="en-US" dirty="0"/>
          </a:p>
        </p:txBody>
      </p:sp>
      <p:pic>
        <p:nvPicPr>
          <p:cNvPr id="6" name="Picture 5" descr="A football field with a football play line&#10;&#10;AI-generated content may be incorrect.">
            <a:extLst>
              <a:ext uri="{FF2B5EF4-FFF2-40B4-BE49-F238E27FC236}">
                <a16:creationId xmlns:a16="http://schemas.microsoft.com/office/drawing/2014/main" id="{9B5A23BD-0D0D-EB71-FDE7-8C38E2038D11}"/>
              </a:ext>
            </a:extLst>
          </p:cNvPr>
          <p:cNvPicPr>
            <a:picLocks noChangeAspect="1"/>
          </p:cNvPicPr>
          <p:nvPr/>
        </p:nvPicPr>
        <p:blipFill>
          <a:blip r:embed="rId3"/>
          <a:stretch>
            <a:fillRect/>
          </a:stretch>
        </p:blipFill>
        <p:spPr>
          <a:xfrm>
            <a:off x="838200" y="1664898"/>
            <a:ext cx="4495800" cy="4428447"/>
          </a:xfrm>
          <a:prstGeom prst="rect">
            <a:avLst/>
          </a:prstGeom>
        </p:spPr>
      </p:pic>
    </p:spTree>
    <p:extLst>
      <p:ext uri="{BB962C8B-B14F-4D97-AF65-F5344CB8AC3E}">
        <p14:creationId xmlns:p14="http://schemas.microsoft.com/office/powerpoint/2010/main" val="2639932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96CE-9ABC-3DCB-AE3A-5239F3E9A9B2}"/>
              </a:ext>
            </a:extLst>
          </p:cNvPr>
          <p:cNvSpPr>
            <a:spLocks noGrp="1"/>
          </p:cNvSpPr>
          <p:nvPr>
            <p:ph type="title"/>
          </p:nvPr>
        </p:nvSpPr>
        <p:spPr/>
        <p:txBody>
          <a:bodyPr/>
          <a:lstStyle/>
          <a:p>
            <a:r>
              <a:rPr lang="en-US" dirty="0"/>
              <a:t>FORWARD FUMBLE</a:t>
            </a:r>
            <a:br>
              <a:rPr lang="en-US" dirty="0"/>
            </a:br>
            <a:r>
              <a:rPr lang="en-US" dirty="0"/>
              <a:t>RULE 4-3-1 EXCEPTION (NEW)</a:t>
            </a:r>
          </a:p>
        </p:txBody>
      </p:sp>
      <p:sp>
        <p:nvSpPr>
          <p:cNvPr id="4" name="Content Placeholder 2">
            <a:extLst>
              <a:ext uri="{FF2B5EF4-FFF2-40B4-BE49-F238E27FC236}">
                <a16:creationId xmlns:a16="http://schemas.microsoft.com/office/drawing/2014/main" id="{A5F263B7-0514-323B-5ECC-DB2F271AF785}"/>
              </a:ext>
            </a:extLst>
          </p:cNvPr>
          <p:cNvSpPr>
            <a:spLocks noGrp="1"/>
          </p:cNvSpPr>
          <p:nvPr>
            <p:ph idx="1"/>
          </p:nvPr>
        </p:nvSpPr>
        <p:spPr>
          <a:xfrm>
            <a:off x="5462789" y="2408349"/>
            <a:ext cx="6347138" cy="2762984"/>
          </a:xfrm>
        </p:spPr>
        <p:txBody>
          <a:bodyPr>
            <a:normAutofit lnSpcReduction="10000"/>
          </a:bodyPr>
          <a:lstStyle/>
          <a:p>
            <a:pPr marL="0" indent="0">
              <a:buNone/>
            </a:pPr>
            <a:r>
              <a:rPr lang="en-US" dirty="0">
                <a:solidFill>
                  <a:schemeClr val="tx1"/>
                </a:solidFill>
              </a:rPr>
              <a:t>When a forward fumble in the field of play goes into team B’s end zone and is ruled out of bounds, the ball is not returned to the spot of the fumble because it did not go out of bounds between the goal lines. This play continues to result in a touchback.</a:t>
            </a:r>
          </a:p>
          <a:p>
            <a:pPr marL="0" indent="0">
              <a:buNone/>
            </a:pPr>
            <a:endParaRPr lang="en-US" dirty="0"/>
          </a:p>
        </p:txBody>
      </p:sp>
      <p:pic>
        <p:nvPicPr>
          <p:cNvPr id="6" name="Picture 5" descr="A football field with a football field and a ball&#10;&#10;AI-generated content may be incorrect.">
            <a:extLst>
              <a:ext uri="{FF2B5EF4-FFF2-40B4-BE49-F238E27FC236}">
                <a16:creationId xmlns:a16="http://schemas.microsoft.com/office/drawing/2014/main" id="{3C90E4AF-7B79-CE8F-5FB5-46A8C46C4FD7}"/>
              </a:ext>
            </a:extLst>
          </p:cNvPr>
          <p:cNvPicPr>
            <a:picLocks noChangeAspect="1"/>
          </p:cNvPicPr>
          <p:nvPr/>
        </p:nvPicPr>
        <p:blipFill>
          <a:blip r:embed="rId3"/>
          <a:stretch>
            <a:fillRect/>
          </a:stretch>
        </p:blipFill>
        <p:spPr>
          <a:xfrm>
            <a:off x="838200" y="1686667"/>
            <a:ext cx="4343400" cy="4310743"/>
          </a:xfrm>
          <a:prstGeom prst="rect">
            <a:avLst/>
          </a:prstGeom>
        </p:spPr>
      </p:pic>
    </p:spTree>
    <p:extLst>
      <p:ext uri="{BB962C8B-B14F-4D97-AF65-F5344CB8AC3E}">
        <p14:creationId xmlns:p14="http://schemas.microsoft.com/office/powerpoint/2010/main" val="1246388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A698D-EEBB-0022-4975-BBFB07596A78}"/>
              </a:ext>
            </a:extLst>
          </p:cNvPr>
          <p:cNvSpPr>
            <a:spLocks noGrp="1"/>
          </p:cNvSpPr>
          <p:nvPr>
            <p:ph type="title"/>
          </p:nvPr>
        </p:nvSpPr>
        <p:spPr/>
        <p:txBody>
          <a:bodyPr>
            <a:normAutofit fontScale="90000"/>
          </a:bodyPr>
          <a:lstStyle/>
          <a:p>
            <a:r>
              <a:rPr lang="en-US" dirty="0"/>
              <a:t>FORWARD FUMBLE</a:t>
            </a:r>
            <a:br>
              <a:rPr lang="en-US" dirty="0"/>
            </a:br>
            <a:r>
              <a:rPr lang="en-US" dirty="0"/>
              <a:t>RULES 3-4-3a, 4-3-1 EXCEPTION (NEW)</a:t>
            </a:r>
          </a:p>
        </p:txBody>
      </p:sp>
      <p:sp>
        <p:nvSpPr>
          <p:cNvPr id="4" name="Content Placeholder 2">
            <a:extLst>
              <a:ext uri="{FF2B5EF4-FFF2-40B4-BE49-F238E27FC236}">
                <a16:creationId xmlns:a16="http://schemas.microsoft.com/office/drawing/2014/main" id="{37664B95-70F4-A4A2-F518-BFFA37050039}"/>
              </a:ext>
            </a:extLst>
          </p:cNvPr>
          <p:cNvSpPr>
            <a:spLocks noGrp="1"/>
          </p:cNvSpPr>
          <p:nvPr>
            <p:ph idx="1"/>
          </p:nvPr>
        </p:nvSpPr>
        <p:spPr>
          <a:xfrm>
            <a:off x="5473237" y="2691442"/>
            <a:ext cx="6452599" cy="2196484"/>
          </a:xfrm>
        </p:spPr>
        <p:txBody>
          <a:bodyPr>
            <a:normAutofit/>
          </a:bodyPr>
          <a:lstStyle/>
          <a:p>
            <a:pPr marL="0" indent="0">
              <a:buNone/>
            </a:pPr>
            <a:r>
              <a:rPr lang="en-US" dirty="0">
                <a:solidFill>
                  <a:schemeClr val="tx1"/>
                </a:solidFill>
              </a:rPr>
              <a:t>When a backward fumble in the field of play goes out of bounds between the goal lines, the ball shall be spotted where it is ruled out of bounds and the game clock is started on the snap.</a:t>
            </a:r>
          </a:p>
          <a:p>
            <a:pPr marL="0" indent="0">
              <a:buNone/>
            </a:pPr>
            <a:endParaRPr lang="en-US" dirty="0"/>
          </a:p>
        </p:txBody>
      </p:sp>
      <p:pic>
        <p:nvPicPr>
          <p:cNvPr id="6" name="Picture 5" descr="A football field with a football play line&#10;&#10;AI-generated content may be incorrect.">
            <a:extLst>
              <a:ext uri="{FF2B5EF4-FFF2-40B4-BE49-F238E27FC236}">
                <a16:creationId xmlns:a16="http://schemas.microsoft.com/office/drawing/2014/main" id="{6B0527C3-9F5D-5929-99C0-9A5ECE148ACF}"/>
              </a:ext>
            </a:extLst>
          </p:cNvPr>
          <p:cNvPicPr>
            <a:picLocks noChangeAspect="1"/>
          </p:cNvPicPr>
          <p:nvPr/>
        </p:nvPicPr>
        <p:blipFill>
          <a:blip r:embed="rId3"/>
          <a:stretch>
            <a:fillRect/>
          </a:stretch>
        </p:blipFill>
        <p:spPr>
          <a:xfrm>
            <a:off x="905256" y="1627632"/>
            <a:ext cx="4413504" cy="4347136"/>
          </a:xfrm>
          <a:prstGeom prst="rect">
            <a:avLst/>
          </a:prstGeom>
        </p:spPr>
      </p:pic>
    </p:spTree>
    <p:extLst>
      <p:ext uri="{BB962C8B-B14F-4D97-AF65-F5344CB8AC3E}">
        <p14:creationId xmlns:p14="http://schemas.microsoft.com/office/powerpoint/2010/main" val="2694908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E1E9D-E890-8916-22F8-5228F2CD37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2B2442-3743-E48A-9FA7-92E804CB7A10}"/>
              </a:ext>
            </a:extLst>
          </p:cNvPr>
          <p:cNvSpPr>
            <a:spLocks noGrp="1"/>
          </p:cNvSpPr>
          <p:nvPr>
            <p:ph type="title"/>
          </p:nvPr>
        </p:nvSpPr>
        <p:spPr/>
        <p:txBody>
          <a:bodyPr>
            <a:normAutofit fontScale="90000"/>
          </a:bodyPr>
          <a:lstStyle/>
          <a:p>
            <a:r>
              <a:rPr lang="en-US" dirty="0"/>
              <a:t>FORWARD FUMBLE</a:t>
            </a:r>
            <a:br>
              <a:rPr lang="en-US" dirty="0"/>
            </a:br>
            <a:r>
              <a:rPr lang="en-US" dirty="0"/>
              <a:t>RULES 3-4-3a, 4-3-1 EXCEPTION (NEW)</a:t>
            </a:r>
          </a:p>
        </p:txBody>
      </p:sp>
      <p:sp>
        <p:nvSpPr>
          <p:cNvPr id="4" name="Content Placeholder 2">
            <a:extLst>
              <a:ext uri="{FF2B5EF4-FFF2-40B4-BE49-F238E27FC236}">
                <a16:creationId xmlns:a16="http://schemas.microsoft.com/office/drawing/2014/main" id="{003622FC-1DA3-D784-D641-9F14E014AEC4}"/>
              </a:ext>
            </a:extLst>
          </p:cNvPr>
          <p:cNvSpPr>
            <a:spLocks noGrp="1"/>
          </p:cNvSpPr>
          <p:nvPr>
            <p:ph idx="1"/>
          </p:nvPr>
        </p:nvSpPr>
        <p:spPr>
          <a:xfrm>
            <a:off x="7414259" y="2491740"/>
            <a:ext cx="4655821" cy="2133600"/>
          </a:xfrm>
        </p:spPr>
        <p:txBody>
          <a:bodyPr>
            <a:normAutofit/>
          </a:bodyPr>
          <a:lstStyle/>
          <a:p>
            <a:pPr marL="0" indent="0">
              <a:buNone/>
            </a:pPr>
            <a:r>
              <a:rPr lang="en-US" dirty="0">
                <a:solidFill>
                  <a:schemeClr val="tx1"/>
                </a:solidFill>
              </a:rPr>
              <a:t>A muff going forward does NOT qualify for the EXCEPTION and would be placed at the out of bounds spot and the clock started on the snap. </a:t>
            </a:r>
          </a:p>
          <a:p>
            <a:pPr marL="0" indent="0">
              <a:buNone/>
            </a:pPr>
            <a:endParaRPr lang="en-US" dirty="0"/>
          </a:p>
        </p:txBody>
      </p:sp>
      <p:pic>
        <p:nvPicPr>
          <p:cNvPr id="6" name="Picture 5" descr="A football field with a strategy&#10;&#10;AI-generated content may be incorrect.">
            <a:extLst>
              <a:ext uri="{FF2B5EF4-FFF2-40B4-BE49-F238E27FC236}">
                <a16:creationId xmlns:a16="http://schemas.microsoft.com/office/drawing/2014/main" id="{20F98FAC-A3B0-31BB-8131-4B60D2B30127}"/>
              </a:ext>
            </a:extLst>
          </p:cNvPr>
          <p:cNvPicPr>
            <a:picLocks noChangeAspect="1"/>
          </p:cNvPicPr>
          <p:nvPr/>
        </p:nvPicPr>
        <p:blipFill>
          <a:blip r:embed="rId3"/>
          <a:stretch>
            <a:fillRect/>
          </a:stretch>
        </p:blipFill>
        <p:spPr>
          <a:xfrm>
            <a:off x="838200" y="1944624"/>
            <a:ext cx="6419088" cy="3639312"/>
          </a:xfrm>
          <a:prstGeom prst="rect">
            <a:avLst/>
          </a:prstGeom>
        </p:spPr>
      </p:pic>
    </p:spTree>
    <p:extLst>
      <p:ext uri="{BB962C8B-B14F-4D97-AF65-F5344CB8AC3E}">
        <p14:creationId xmlns:p14="http://schemas.microsoft.com/office/powerpoint/2010/main" val="944550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BFD5-9256-BAA8-E37C-5447DA835C98}"/>
              </a:ext>
            </a:extLst>
          </p:cNvPr>
          <p:cNvSpPr>
            <a:spLocks noGrp="1"/>
          </p:cNvSpPr>
          <p:nvPr>
            <p:ph type="title"/>
          </p:nvPr>
        </p:nvSpPr>
        <p:spPr/>
        <p:txBody>
          <a:bodyPr>
            <a:normAutofit/>
          </a:bodyPr>
          <a:lstStyle/>
          <a:p>
            <a:r>
              <a:rPr lang="en-US" dirty="0"/>
              <a:t>FORWARD FUMBLE</a:t>
            </a:r>
            <a:br>
              <a:rPr lang="en-US" dirty="0"/>
            </a:br>
            <a:r>
              <a:rPr lang="en-US" sz="3100" dirty="0"/>
              <a:t>RULES 4-3-1 EXCEPTION (NEW), 8-5-2a EXCEPTION</a:t>
            </a:r>
            <a:endParaRPr lang="en-US" dirty="0"/>
          </a:p>
        </p:txBody>
      </p:sp>
      <p:sp>
        <p:nvSpPr>
          <p:cNvPr id="4" name="Content Placeholder 2">
            <a:extLst>
              <a:ext uri="{FF2B5EF4-FFF2-40B4-BE49-F238E27FC236}">
                <a16:creationId xmlns:a16="http://schemas.microsoft.com/office/drawing/2014/main" id="{19596A46-C61F-5D5A-C91E-86418D970087}"/>
              </a:ext>
            </a:extLst>
          </p:cNvPr>
          <p:cNvSpPr>
            <a:spLocks noGrp="1"/>
          </p:cNvSpPr>
          <p:nvPr>
            <p:ph idx="1"/>
          </p:nvPr>
        </p:nvSpPr>
        <p:spPr>
          <a:xfrm>
            <a:off x="5684520" y="1802921"/>
            <a:ext cx="6318590" cy="4145355"/>
          </a:xfrm>
        </p:spPr>
        <p:txBody>
          <a:bodyPr>
            <a:normAutofit/>
          </a:bodyPr>
          <a:lstStyle/>
          <a:p>
            <a:pPr marL="0" indent="0">
              <a:buNone/>
            </a:pPr>
            <a:r>
              <a:rPr lang="en-US" dirty="0">
                <a:solidFill>
                  <a:schemeClr val="tx1"/>
                </a:solidFill>
              </a:rPr>
              <a:t>When a forward fumble by team A from team A’s end zone goes out of bounds between the goal lines, the end of the run is in the end zone and the result of the play depends on who caused the ball to be in the end zone. If the momentum exception applies, the forward fumble exception would not apply and a safety would not be awarded.</a:t>
            </a:r>
          </a:p>
          <a:p>
            <a:pPr marL="0" indent="0">
              <a:buNone/>
            </a:pPr>
            <a:endParaRPr lang="en-US" dirty="0"/>
          </a:p>
        </p:txBody>
      </p:sp>
      <p:pic>
        <p:nvPicPr>
          <p:cNvPr id="6" name="Picture 5" descr="A football field with a football play&#10;&#10;AI-generated content may be incorrect.">
            <a:extLst>
              <a:ext uri="{FF2B5EF4-FFF2-40B4-BE49-F238E27FC236}">
                <a16:creationId xmlns:a16="http://schemas.microsoft.com/office/drawing/2014/main" id="{87F4EA06-10B6-75CE-9F7E-7E1532A249D2}"/>
              </a:ext>
            </a:extLst>
          </p:cNvPr>
          <p:cNvPicPr>
            <a:picLocks noChangeAspect="1"/>
          </p:cNvPicPr>
          <p:nvPr/>
        </p:nvPicPr>
        <p:blipFill>
          <a:blip r:embed="rId3"/>
          <a:stretch>
            <a:fillRect/>
          </a:stretch>
        </p:blipFill>
        <p:spPr>
          <a:xfrm>
            <a:off x="838200" y="1736408"/>
            <a:ext cx="4738351" cy="4211868"/>
          </a:xfrm>
          <a:prstGeom prst="rect">
            <a:avLst/>
          </a:prstGeom>
        </p:spPr>
      </p:pic>
    </p:spTree>
    <p:extLst>
      <p:ext uri="{BB962C8B-B14F-4D97-AF65-F5344CB8AC3E}">
        <p14:creationId xmlns:p14="http://schemas.microsoft.com/office/powerpoint/2010/main" val="2419939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1223A-FE61-BA21-8A98-218882F314FA}"/>
              </a:ext>
            </a:extLst>
          </p:cNvPr>
          <p:cNvSpPr>
            <a:spLocks noGrp="1"/>
          </p:cNvSpPr>
          <p:nvPr>
            <p:ph type="title"/>
          </p:nvPr>
        </p:nvSpPr>
        <p:spPr>
          <a:xfrm>
            <a:off x="4406221" y="2373334"/>
            <a:ext cx="8200939" cy="2111332"/>
          </a:xfrm>
        </p:spPr>
        <p:txBody>
          <a:bodyPr/>
          <a:lstStyle/>
          <a:p>
            <a:pPr algn="ctr"/>
            <a:r>
              <a:rPr lang="en-US" dirty="0"/>
              <a:t>NFHS INFORMATION</a:t>
            </a:r>
          </a:p>
        </p:txBody>
      </p:sp>
      <p:pic>
        <p:nvPicPr>
          <p:cNvPr id="3" name="Picture 2" descr="A group of people playing football&#10;&#10;AI-generated content may be incorrect.">
            <a:extLst>
              <a:ext uri="{FF2B5EF4-FFF2-40B4-BE49-F238E27FC236}">
                <a16:creationId xmlns:a16="http://schemas.microsoft.com/office/drawing/2014/main" id="{A6FF096E-E91A-9236-A026-E7B0D33E7460}"/>
              </a:ext>
            </a:extLst>
          </p:cNvPr>
          <p:cNvPicPr>
            <a:picLocks noChangeAspect="1"/>
          </p:cNvPicPr>
          <p:nvPr/>
        </p:nvPicPr>
        <p:blipFill>
          <a:blip r:embed="rId3"/>
          <a:stretch>
            <a:fillRect/>
          </a:stretch>
        </p:blipFill>
        <p:spPr>
          <a:xfrm>
            <a:off x="0" y="-47500"/>
            <a:ext cx="4841751" cy="6222670"/>
          </a:xfrm>
          <a:prstGeom prst="rect">
            <a:avLst/>
          </a:prstGeom>
          <a:noFill/>
          <a:ln w="19050">
            <a:solidFill>
              <a:schemeClr val="bg1"/>
            </a:solidFill>
          </a:ln>
        </p:spPr>
      </p:pic>
    </p:spTree>
    <p:extLst>
      <p:ext uri="{BB962C8B-B14F-4D97-AF65-F5344CB8AC3E}">
        <p14:creationId xmlns:p14="http://schemas.microsoft.com/office/powerpoint/2010/main" val="1416211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FA8D7-564D-8CD4-F6A7-A373E9D20F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206D4A-44D9-A22C-A6E5-957ABF66652D}"/>
              </a:ext>
            </a:extLst>
          </p:cNvPr>
          <p:cNvSpPr>
            <a:spLocks noGrp="1"/>
          </p:cNvSpPr>
          <p:nvPr>
            <p:ph type="title"/>
          </p:nvPr>
        </p:nvSpPr>
        <p:spPr/>
        <p:txBody>
          <a:bodyPr>
            <a:normAutofit/>
          </a:bodyPr>
          <a:lstStyle/>
          <a:p>
            <a:r>
              <a:rPr lang="en-US" dirty="0"/>
              <a:t>FORWARD FUMBLE</a:t>
            </a:r>
            <a:br>
              <a:rPr lang="en-US" dirty="0"/>
            </a:br>
            <a:r>
              <a:rPr lang="en-US" sz="3100" dirty="0"/>
              <a:t>RULES 4-3-1 EXCEPTION (NEW), 8-5-2a EXCEPTION</a:t>
            </a:r>
            <a:endParaRPr lang="en-US" dirty="0"/>
          </a:p>
        </p:txBody>
      </p:sp>
      <p:sp>
        <p:nvSpPr>
          <p:cNvPr id="4" name="Content Placeholder 2">
            <a:extLst>
              <a:ext uri="{FF2B5EF4-FFF2-40B4-BE49-F238E27FC236}">
                <a16:creationId xmlns:a16="http://schemas.microsoft.com/office/drawing/2014/main" id="{79BDA11C-DC4A-2C9F-88A4-8FF4EF76611A}"/>
              </a:ext>
            </a:extLst>
          </p:cNvPr>
          <p:cNvSpPr>
            <a:spLocks noGrp="1"/>
          </p:cNvSpPr>
          <p:nvPr>
            <p:ph idx="1"/>
          </p:nvPr>
        </p:nvSpPr>
        <p:spPr>
          <a:xfrm>
            <a:off x="5913120" y="1759268"/>
            <a:ext cx="6089990" cy="4291012"/>
          </a:xfrm>
        </p:spPr>
        <p:txBody>
          <a:bodyPr>
            <a:normAutofit lnSpcReduction="10000"/>
          </a:bodyPr>
          <a:lstStyle/>
          <a:p>
            <a:pPr marL="0" indent="0">
              <a:buNone/>
            </a:pPr>
            <a:r>
              <a:rPr lang="en-US" dirty="0">
                <a:solidFill>
                  <a:schemeClr val="tx1"/>
                </a:solidFill>
              </a:rPr>
              <a:t>When a forward fumble by team B from team B’s end zone goes out of bounds between the goal lines following a change of possession, the end of the related run is where possession was lost by B and the result of the play depends on who caused the ball to be in the end zone. If the momentum exception applies, the forward fumble exception would not apply and a safety would not be awarded. </a:t>
            </a:r>
          </a:p>
          <a:p>
            <a:pPr marL="0" indent="0">
              <a:buNone/>
            </a:pPr>
            <a:endParaRPr lang="en-US" dirty="0"/>
          </a:p>
        </p:txBody>
      </p:sp>
      <p:pic>
        <p:nvPicPr>
          <p:cNvPr id="6" name="Picture 5" descr="A football field with a football play&#10;&#10;AI-generated content may be incorrect.">
            <a:extLst>
              <a:ext uri="{FF2B5EF4-FFF2-40B4-BE49-F238E27FC236}">
                <a16:creationId xmlns:a16="http://schemas.microsoft.com/office/drawing/2014/main" id="{7CD2C363-7E8E-9298-AFD0-AFDCE981A63A}"/>
              </a:ext>
            </a:extLst>
          </p:cNvPr>
          <p:cNvPicPr>
            <a:picLocks noChangeAspect="1"/>
          </p:cNvPicPr>
          <p:nvPr/>
        </p:nvPicPr>
        <p:blipFill>
          <a:blip r:embed="rId3"/>
          <a:stretch>
            <a:fillRect/>
          </a:stretch>
        </p:blipFill>
        <p:spPr>
          <a:xfrm>
            <a:off x="915924" y="1759268"/>
            <a:ext cx="4796797" cy="4291012"/>
          </a:xfrm>
          <a:prstGeom prst="rect">
            <a:avLst/>
          </a:prstGeom>
        </p:spPr>
      </p:pic>
    </p:spTree>
    <p:extLst>
      <p:ext uri="{BB962C8B-B14F-4D97-AF65-F5344CB8AC3E}">
        <p14:creationId xmlns:p14="http://schemas.microsoft.com/office/powerpoint/2010/main" val="2514738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FA8D7-564D-8CD4-F6A7-A373E9D20F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206D4A-44D9-A22C-A6E5-957ABF66652D}"/>
              </a:ext>
            </a:extLst>
          </p:cNvPr>
          <p:cNvSpPr>
            <a:spLocks noGrp="1"/>
          </p:cNvSpPr>
          <p:nvPr>
            <p:ph type="title"/>
          </p:nvPr>
        </p:nvSpPr>
        <p:spPr>
          <a:xfrm>
            <a:off x="165139" y="590756"/>
            <a:ext cx="9440882" cy="1808060"/>
          </a:xfrm>
        </p:spPr>
        <p:txBody>
          <a:bodyPr>
            <a:noAutofit/>
          </a:bodyPr>
          <a:lstStyle/>
          <a:p>
            <a:pPr algn="ctr"/>
            <a:r>
              <a:rPr lang="en-US" b="1" i="0" u="none" strike="noStrike" cap="all" dirty="0">
                <a:ea typeface="Calibri" panose="020F0502020204030204" pitchFamily="34" charset="0"/>
              </a:rPr>
              <a:t>Illegal Participation Penalty Enforcement Revised</a:t>
            </a:r>
            <a:br>
              <a:rPr lang="en-US" dirty="0">
                <a:ea typeface="Calibri" panose="020F0502020204030204" pitchFamily="34" charset="0"/>
              </a:rPr>
            </a:br>
            <a:r>
              <a:rPr lang="en-US" dirty="0">
                <a:ea typeface="Calibri" panose="020F0502020204030204" pitchFamily="34" charset="0"/>
              </a:rPr>
              <a:t>RULES 9-6 PENALTY, 10-4-4b (DELETED)</a:t>
            </a:r>
          </a:p>
        </p:txBody>
      </p:sp>
      <p:sp>
        <p:nvSpPr>
          <p:cNvPr id="4" name="Content Placeholder 2">
            <a:extLst>
              <a:ext uri="{FF2B5EF4-FFF2-40B4-BE49-F238E27FC236}">
                <a16:creationId xmlns:a16="http://schemas.microsoft.com/office/drawing/2014/main" id="{79BDA11C-DC4A-2C9F-88A4-8FF4EF76611A}"/>
              </a:ext>
            </a:extLst>
          </p:cNvPr>
          <p:cNvSpPr>
            <a:spLocks noGrp="1"/>
          </p:cNvSpPr>
          <p:nvPr>
            <p:ph idx="1"/>
          </p:nvPr>
        </p:nvSpPr>
        <p:spPr>
          <a:xfrm>
            <a:off x="463138" y="2615780"/>
            <a:ext cx="11539972" cy="3651464"/>
          </a:xfrm>
        </p:spPr>
        <p:txBody>
          <a:bodyPr>
            <a:normAutofit/>
          </a:bodyPr>
          <a:lstStyle/>
          <a:p>
            <a:pPr algn="l">
              <a:buFont typeface="Wingdings" panose="05000000000000000000" pitchFamily="2" charset="2"/>
              <a:buChar char="Ø"/>
            </a:pPr>
            <a:r>
              <a:rPr lang="en-US" sz="2800" b="0" i="0" u="none" strike="noStrike" baseline="0" dirty="0">
                <a:solidFill>
                  <a:schemeClr val="tx1"/>
                </a:solidFill>
                <a:ea typeface="Calibri" panose="020F0502020204030204" pitchFamily="34" charset="0"/>
              </a:rPr>
              <a:t>Revisions to 9-6 PENALTY and the elimination of 10-4-4b have clarified and standardized penalty enforcement, specifically with regards to illegal participation fouls.</a:t>
            </a:r>
          </a:p>
          <a:p>
            <a:pPr marL="0" indent="0" algn="l">
              <a:buNone/>
            </a:pPr>
            <a:endParaRPr lang="en-US" sz="800" b="0" i="0" u="none" strike="noStrike" baseline="0" dirty="0">
              <a:solidFill>
                <a:schemeClr val="tx1"/>
              </a:solidFill>
              <a:ea typeface="Calibri" panose="020F0502020204030204" pitchFamily="34" charset="0"/>
            </a:endParaRPr>
          </a:p>
          <a:p>
            <a:pPr algn="l">
              <a:buFont typeface="Wingdings" panose="05000000000000000000" pitchFamily="2" charset="2"/>
              <a:buChar char="Ø"/>
            </a:pPr>
            <a:r>
              <a:rPr lang="en-US" sz="2800" b="0" i="0" u="none" strike="noStrike" baseline="0" dirty="0">
                <a:solidFill>
                  <a:schemeClr val="tx1"/>
                </a:solidFill>
                <a:ea typeface="Calibri" panose="020F0502020204030204" pitchFamily="34" charset="0"/>
              </a:rPr>
              <a:t>The penalty for all illegal participation fouls has been standardized as “15 yards, live ball, basic spot” enforcement.</a:t>
            </a:r>
          </a:p>
          <a:p>
            <a:pPr marL="0" indent="0" algn="l">
              <a:buNone/>
            </a:pPr>
            <a:endParaRPr lang="en-US" sz="800" dirty="0">
              <a:solidFill>
                <a:schemeClr val="tx1"/>
              </a:solidFill>
              <a:ea typeface="Calibri" panose="020F0502020204030204" pitchFamily="34" charset="0"/>
            </a:endParaRPr>
          </a:p>
          <a:p>
            <a:pPr algn="l">
              <a:buFont typeface="Wingdings" panose="05000000000000000000" pitchFamily="2" charset="2"/>
              <a:buChar char="Ø"/>
            </a:pPr>
            <a:r>
              <a:rPr lang="en-US" sz="2800" b="0" i="0" u="none" strike="noStrike" baseline="0" dirty="0">
                <a:solidFill>
                  <a:schemeClr val="tx1"/>
                </a:solidFill>
                <a:ea typeface="Calibri" panose="020F0502020204030204" pitchFamily="34" charset="0"/>
              </a:rPr>
              <a:t>This rule change does not allow a team to gain an advantage by entering and participating during a play.</a:t>
            </a:r>
            <a:endParaRPr lang="en-US" dirty="0">
              <a:solidFill>
                <a:schemeClr val="tx1"/>
              </a:solidFill>
              <a:ea typeface="Calibri" panose="020F0502020204030204" pitchFamily="34" charset="0"/>
            </a:endParaRPr>
          </a:p>
        </p:txBody>
      </p:sp>
    </p:spTree>
    <p:extLst>
      <p:ext uri="{BB962C8B-B14F-4D97-AF65-F5344CB8AC3E}">
        <p14:creationId xmlns:p14="http://schemas.microsoft.com/office/powerpoint/2010/main" val="1161869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0A9E0-9E23-F81C-C600-B3C9BF3F016D}"/>
              </a:ext>
            </a:extLst>
          </p:cNvPr>
          <p:cNvSpPr>
            <a:spLocks noGrp="1"/>
          </p:cNvSpPr>
          <p:nvPr>
            <p:ph type="title"/>
          </p:nvPr>
        </p:nvSpPr>
        <p:spPr/>
        <p:txBody>
          <a:bodyPr/>
          <a:lstStyle/>
          <a:p>
            <a:r>
              <a:rPr lang="en-US" dirty="0"/>
              <a:t>SIX-PLAYER </a:t>
            </a:r>
            <a:br>
              <a:rPr lang="en-US" dirty="0"/>
            </a:br>
            <a:r>
              <a:rPr lang="en-US" dirty="0"/>
              <a:t>Rule 2 &amp; 7</a:t>
            </a:r>
          </a:p>
        </p:txBody>
      </p:sp>
      <p:sp>
        <p:nvSpPr>
          <p:cNvPr id="4" name="Content Placeholder 7">
            <a:extLst>
              <a:ext uri="{FF2B5EF4-FFF2-40B4-BE49-F238E27FC236}">
                <a16:creationId xmlns:a16="http://schemas.microsoft.com/office/drawing/2014/main" id="{3909C87B-BF2A-B370-F276-8A7AF2315267}"/>
              </a:ext>
            </a:extLst>
          </p:cNvPr>
          <p:cNvSpPr>
            <a:spLocks noGrp="1"/>
          </p:cNvSpPr>
          <p:nvPr>
            <p:ph idx="1"/>
          </p:nvPr>
        </p:nvSpPr>
        <p:spPr>
          <a:xfrm>
            <a:off x="5056589" y="2917067"/>
            <a:ext cx="6431366" cy="1880315"/>
          </a:xfrm>
        </p:spPr>
        <p:txBody>
          <a:bodyPr/>
          <a:lstStyle/>
          <a:p>
            <a:pPr marL="0" indent="0">
              <a:buNone/>
            </a:pPr>
            <a:r>
              <a:rPr lang="en-US" dirty="0">
                <a:solidFill>
                  <a:schemeClr val="tx1"/>
                </a:solidFill>
              </a:rPr>
              <a:t>As long as there is a change of possession from the snap receiver to another player of team A, the ball can be advanced beyond the line of scrimmage.</a:t>
            </a:r>
          </a:p>
          <a:p>
            <a:pPr marL="0" indent="0">
              <a:buNone/>
            </a:pPr>
            <a:endParaRPr lang="en-US" dirty="0"/>
          </a:p>
          <a:p>
            <a:pPr marL="0" indent="0">
              <a:buNone/>
            </a:pPr>
            <a:endParaRPr lang="en-US" sz="1200" i="1" dirty="0"/>
          </a:p>
          <a:p>
            <a:pPr marL="0" indent="0">
              <a:buNone/>
            </a:pPr>
            <a:endParaRPr lang="en-US" sz="1200" i="1" dirty="0"/>
          </a:p>
          <a:p>
            <a:pPr marL="0" indent="0">
              <a:buNone/>
            </a:pPr>
            <a:endParaRPr lang="en-US" sz="1200" i="1" dirty="0"/>
          </a:p>
          <a:p>
            <a:pPr marL="0" indent="0">
              <a:buNone/>
            </a:pPr>
            <a:endParaRPr lang="en-US" sz="1200" i="1" dirty="0"/>
          </a:p>
          <a:p>
            <a:pPr marL="0" indent="0">
              <a:buNone/>
            </a:pPr>
            <a:endParaRPr lang="en-US" sz="1200" i="1" dirty="0"/>
          </a:p>
          <a:p>
            <a:pPr marL="0" indent="0">
              <a:buNone/>
            </a:pPr>
            <a:endParaRPr lang="en-US" sz="1200" i="1" dirty="0"/>
          </a:p>
          <a:p>
            <a:pPr marL="0" indent="0">
              <a:buNone/>
            </a:pPr>
            <a:endParaRPr lang="en-US" sz="1200" i="1" dirty="0"/>
          </a:p>
        </p:txBody>
      </p:sp>
      <p:pic>
        <p:nvPicPr>
          <p:cNvPr id="5" name="Picture 4" descr="A football play on a green field&#10;&#10;AI-generated content may be incorrect.">
            <a:extLst>
              <a:ext uri="{FF2B5EF4-FFF2-40B4-BE49-F238E27FC236}">
                <a16:creationId xmlns:a16="http://schemas.microsoft.com/office/drawing/2014/main" id="{8852058B-EE5A-B044-6F7E-32823ACE08D9}"/>
              </a:ext>
            </a:extLst>
          </p:cNvPr>
          <p:cNvPicPr>
            <a:picLocks noChangeAspect="1"/>
          </p:cNvPicPr>
          <p:nvPr/>
        </p:nvPicPr>
        <p:blipFill>
          <a:blip r:embed="rId3"/>
          <a:stretch>
            <a:fillRect/>
          </a:stretch>
        </p:blipFill>
        <p:spPr>
          <a:xfrm>
            <a:off x="923544" y="1690688"/>
            <a:ext cx="4047701" cy="4307794"/>
          </a:xfrm>
          <a:prstGeom prst="rect">
            <a:avLst/>
          </a:prstGeom>
        </p:spPr>
      </p:pic>
    </p:spTree>
    <p:extLst>
      <p:ext uri="{BB962C8B-B14F-4D97-AF65-F5344CB8AC3E}">
        <p14:creationId xmlns:p14="http://schemas.microsoft.com/office/powerpoint/2010/main" val="3348853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3690B-A57E-BBB1-6C92-43D767F7123E}"/>
              </a:ext>
            </a:extLst>
          </p:cNvPr>
          <p:cNvSpPr>
            <a:spLocks noGrp="1"/>
          </p:cNvSpPr>
          <p:nvPr>
            <p:ph type="title"/>
          </p:nvPr>
        </p:nvSpPr>
        <p:spPr>
          <a:xfrm>
            <a:off x="4394822" y="2373334"/>
            <a:ext cx="8200939" cy="2111332"/>
          </a:xfrm>
        </p:spPr>
        <p:txBody>
          <a:bodyPr>
            <a:normAutofit/>
          </a:bodyPr>
          <a:lstStyle/>
          <a:p>
            <a:pPr algn="ctr"/>
            <a:r>
              <a:rPr lang="en-US" dirty="0"/>
              <a:t>2025 NFHS FOOTBALL EDITORIAL CHANGES</a:t>
            </a:r>
          </a:p>
        </p:txBody>
      </p:sp>
      <p:pic>
        <p:nvPicPr>
          <p:cNvPr id="3" name="Picture 2" descr="A group of people playing football&#10;&#10;AI-generated content may be incorrect.">
            <a:extLst>
              <a:ext uri="{FF2B5EF4-FFF2-40B4-BE49-F238E27FC236}">
                <a16:creationId xmlns:a16="http://schemas.microsoft.com/office/drawing/2014/main" id="{62FE4CCC-E9F9-2887-723E-0CC1787636B8}"/>
              </a:ext>
            </a:extLst>
          </p:cNvPr>
          <p:cNvPicPr>
            <a:picLocks noChangeAspect="1"/>
          </p:cNvPicPr>
          <p:nvPr/>
        </p:nvPicPr>
        <p:blipFill>
          <a:blip r:embed="rId3"/>
          <a:stretch>
            <a:fillRect/>
          </a:stretch>
        </p:blipFill>
        <p:spPr>
          <a:xfrm>
            <a:off x="0" y="-35625"/>
            <a:ext cx="4841751" cy="6222670"/>
          </a:xfrm>
          <a:prstGeom prst="rect">
            <a:avLst/>
          </a:prstGeom>
          <a:noFill/>
          <a:ln w="19050">
            <a:solidFill>
              <a:schemeClr val="bg1"/>
            </a:solidFill>
          </a:ln>
        </p:spPr>
      </p:pic>
    </p:spTree>
    <p:extLst>
      <p:ext uri="{BB962C8B-B14F-4D97-AF65-F5344CB8AC3E}">
        <p14:creationId xmlns:p14="http://schemas.microsoft.com/office/powerpoint/2010/main" val="3719354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CD242-81BE-BF4F-71E5-C63DE2E13F5E}"/>
              </a:ext>
            </a:extLst>
          </p:cNvPr>
          <p:cNvSpPr>
            <a:spLocks noGrp="1"/>
          </p:cNvSpPr>
          <p:nvPr>
            <p:ph type="title"/>
          </p:nvPr>
        </p:nvSpPr>
        <p:spPr/>
        <p:txBody>
          <a:bodyPr/>
          <a:lstStyle/>
          <a:p>
            <a:r>
              <a:rPr lang="en-US" dirty="0"/>
              <a:t>JERSEY MARKINGS</a:t>
            </a:r>
            <a:br>
              <a:rPr lang="en-US" dirty="0"/>
            </a:br>
            <a:r>
              <a:rPr lang="en-US" dirty="0"/>
              <a:t>RULES  1-5-1</a:t>
            </a:r>
            <a:r>
              <a:rPr lang="en-US" cap="none" dirty="0"/>
              <a:t>b(2)b(1), 1-5-1b(3)b(1)</a:t>
            </a:r>
            <a:endParaRPr lang="en-US" dirty="0"/>
          </a:p>
        </p:txBody>
      </p:sp>
      <p:sp>
        <p:nvSpPr>
          <p:cNvPr id="4" name="Content Placeholder 2">
            <a:extLst>
              <a:ext uri="{FF2B5EF4-FFF2-40B4-BE49-F238E27FC236}">
                <a16:creationId xmlns:a16="http://schemas.microsoft.com/office/drawing/2014/main" id="{155D52E4-231A-9468-D983-43859A8994CA}"/>
              </a:ext>
            </a:extLst>
          </p:cNvPr>
          <p:cNvSpPr>
            <a:spLocks noGrp="1"/>
          </p:cNvSpPr>
          <p:nvPr>
            <p:ph idx="1"/>
          </p:nvPr>
        </p:nvSpPr>
        <p:spPr>
          <a:xfrm>
            <a:off x="5376930" y="2852670"/>
            <a:ext cx="6590705" cy="2552451"/>
          </a:xfrm>
        </p:spPr>
        <p:txBody>
          <a:bodyPr>
            <a:normAutofit/>
          </a:bodyPr>
          <a:lstStyle/>
          <a:p>
            <a:pPr marL="0" indent="0">
              <a:buNone/>
            </a:pPr>
            <a:r>
              <a:rPr lang="en-US" dirty="0">
                <a:solidFill>
                  <a:schemeClr val="tx1"/>
                </a:solidFill>
              </a:rPr>
              <a:t>A school mascot is considered an allowable adornment to a jersey, in addition to the number, school’s nickname, school logo, school name and player name.  </a:t>
            </a:r>
          </a:p>
        </p:txBody>
      </p:sp>
      <p:pic>
        <p:nvPicPr>
          <p:cNvPr id="5" name="Picture 4" descr="A football player wearing a helmet&#10;&#10;AI-generated content may be incorrect.">
            <a:extLst>
              <a:ext uri="{FF2B5EF4-FFF2-40B4-BE49-F238E27FC236}">
                <a16:creationId xmlns:a16="http://schemas.microsoft.com/office/drawing/2014/main" id="{08844DD0-6CF6-A373-87D9-E9E2B13A6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517" y="1655715"/>
            <a:ext cx="4400296" cy="4337209"/>
          </a:xfrm>
          <a:prstGeom prst="rect">
            <a:avLst/>
          </a:prstGeom>
        </p:spPr>
      </p:pic>
    </p:spTree>
    <p:extLst>
      <p:ext uri="{BB962C8B-B14F-4D97-AF65-F5344CB8AC3E}">
        <p14:creationId xmlns:p14="http://schemas.microsoft.com/office/powerpoint/2010/main" val="962020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AF07A-F444-FE1C-7003-7D54F156612A}"/>
              </a:ext>
            </a:extLst>
          </p:cNvPr>
          <p:cNvSpPr>
            <a:spLocks noGrp="1"/>
          </p:cNvSpPr>
          <p:nvPr>
            <p:ph type="title"/>
          </p:nvPr>
        </p:nvSpPr>
        <p:spPr/>
        <p:txBody>
          <a:bodyPr/>
          <a:lstStyle/>
          <a:p>
            <a:r>
              <a:rPr lang="en-US" dirty="0"/>
              <a:t>PENALTY ENFORCEMENT</a:t>
            </a:r>
            <a:br>
              <a:rPr lang="en-US" dirty="0"/>
            </a:br>
            <a:r>
              <a:rPr lang="en-US" dirty="0"/>
              <a:t>RULE 2-33-1a</a:t>
            </a:r>
          </a:p>
        </p:txBody>
      </p:sp>
      <p:sp>
        <p:nvSpPr>
          <p:cNvPr id="4" name="Content Placeholder 2">
            <a:extLst>
              <a:ext uri="{FF2B5EF4-FFF2-40B4-BE49-F238E27FC236}">
                <a16:creationId xmlns:a16="http://schemas.microsoft.com/office/drawing/2014/main" id="{C98537AE-2C63-A643-E9F6-36E96AE90F91}"/>
              </a:ext>
            </a:extLst>
          </p:cNvPr>
          <p:cNvSpPr>
            <a:spLocks noGrp="1"/>
          </p:cNvSpPr>
          <p:nvPr>
            <p:ph idx="1"/>
          </p:nvPr>
        </p:nvSpPr>
        <p:spPr>
          <a:xfrm>
            <a:off x="5003441" y="3052292"/>
            <a:ext cx="6825803" cy="1737065"/>
          </a:xfrm>
        </p:spPr>
        <p:txBody>
          <a:bodyPr>
            <a:normAutofit/>
          </a:bodyPr>
          <a:lstStyle/>
          <a:p>
            <a:pPr marL="0" indent="0">
              <a:buNone/>
            </a:pPr>
            <a:r>
              <a:rPr lang="en-US" dirty="0">
                <a:solidFill>
                  <a:schemeClr val="tx1"/>
                </a:solidFill>
              </a:rPr>
              <a:t>A loose-ball play is action during a free kick or scrimmage kick other than post-scrimmage kick fouls </a:t>
            </a:r>
            <a:r>
              <a:rPr lang="en-US" u="sng" dirty="0">
                <a:solidFill>
                  <a:schemeClr val="tx1"/>
                </a:solidFill>
              </a:rPr>
              <a:t>as defined in 2-16-2h</a:t>
            </a:r>
            <a:r>
              <a:rPr lang="en-US" dirty="0">
                <a:solidFill>
                  <a:schemeClr val="tx1"/>
                </a:solidFill>
              </a:rPr>
              <a:t>.</a:t>
            </a:r>
          </a:p>
        </p:txBody>
      </p:sp>
      <p:pic>
        <p:nvPicPr>
          <p:cNvPr id="5" name="Picture 4" descr="A football field with a play line&#10;&#10;AI-generated content may be incorrect.">
            <a:extLst>
              <a:ext uri="{FF2B5EF4-FFF2-40B4-BE49-F238E27FC236}">
                <a16:creationId xmlns:a16="http://schemas.microsoft.com/office/drawing/2014/main" id="{7819803F-DA46-1E57-420A-9FEC7B022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606" y="1658493"/>
            <a:ext cx="3870086" cy="4423742"/>
          </a:xfrm>
          <a:prstGeom prst="rect">
            <a:avLst/>
          </a:prstGeom>
        </p:spPr>
      </p:pic>
    </p:spTree>
    <p:extLst>
      <p:ext uri="{BB962C8B-B14F-4D97-AF65-F5344CB8AC3E}">
        <p14:creationId xmlns:p14="http://schemas.microsoft.com/office/powerpoint/2010/main" val="1972552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80023-E622-8CDB-D6D3-0E8B8E4BD6FE}"/>
              </a:ext>
            </a:extLst>
          </p:cNvPr>
          <p:cNvSpPr>
            <a:spLocks noGrp="1"/>
          </p:cNvSpPr>
          <p:nvPr>
            <p:ph type="title"/>
          </p:nvPr>
        </p:nvSpPr>
        <p:spPr/>
        <p:txBody>
          <a:bodyPr/>
          <a:lstStyle/>
          <a:p>
            <a:r>
              <a:rPr lang="en-US" dirty="0"/>
              <a:t>TYPES OF PLAYS</a:t>
            </a:r>
            <a:br>
              <a:rPr lang="en-US" dirty="0"/>
            </a:br>
            <a:r>
              <a:rPr lang="en-US" dirty="0"/>
              <a:t>RULES 10-3-1, 2</a:t>
            </a:r>
          </a:p>
        </p:txBody>
      </p:sp>
      <p:sp>
        <p:nvSpPr>
          <p:cNvPr id="4" name="Content Placeholder 2">
            <a:extLst>
              <a:ext uri="{FF2B5EF4-FFF2-40B4-BE49-F238E27FC236}">
                <a16:creationId xmlns:a16="http://schemas.microsoft.com/office/drawing/2014/main" id="{00DFC210-E05F-C00C-D86B-2461813B7493}"/>
              </a:ext>
            </a:extLst>
          </p:cNvPr>
          <p:cNvSpPr>
            <a:spLocks noGrp="1"/>
          </p:cNvSpPr>
          <p:nvPr>
            <p:ph idx="1"/>
          </p:nvPr>
        </p:nvSpPr>
        <p:spPr>
          <a:xfrm>
            <a:off x="4958366" y="3026536"/>
            <a:ext cx="7167093" cy="2350394"/>
          </a:xfrm>
        </p:spPr>
        <p:txBody>
          <a:bodyPr>
            <a:normAutofit/>
          </a:bodyPr>
          <a:lstStyle/>
          <a:p>
            <a:pPr marL="0" indent="0">
              <a:buNone/>
            </a:pPr>
            <a:r>
              <a:rPr lang="en-US" b="0" i="0" u="none" strike="noStrike" baseline="0" dirty="0">
                <a:solidFill>
                  <a:srgbClr val="000000"/>
                </a:solidFill>
                <a:latin typeface="Calibri" panose="020F0502020204030204" pitchFamily="34" charset="0"/>
              </a:rPr>
              <a:t>A loose-ball play is </a:t>
            </a:r>
            <a:r>
              <a:rPr lang="en-US" b="0" i="0" u="sng" strike="noStrike" baseline="0" dirty="0">
                <a:solidFill>
                  <a:srgbClr val="000000"/>
                </a:solidFill>
                <a:latin typeface="Calibri" panose="020F0502020204030204" pitchFamily="34" charset="0"/>
              </a:rPr>
              <a:t>action defined in 2-33-1a, b, c, and d</a:t>
            </a:r>
            <a:r>
              <a:rPr lang="en-US" b="0" i="0" strike="noStrike" baseline="0" dirty="0">
                <a:solidFill>
                  <a:srgbClr val="000000"/>
                </a:solidFill>
                <a:latin typeface="Calibri" panose="020F0502020204030204" pitchFamily="34" charset="0"/>
              </a:rPr>
              <a:t>. A running play is any action </a:t>
            </a:r>
            <a:r>
              <a:rPr lang="en-US" b="0" i="0" u="sng" strike="noStrike" baseline="0" dirty="0">
                <a:solidFill>
                  <a:srgbClr val="000000"/>
                </a:solidFill>
                <a:latin typeface="Calibri" panose="020F0502020204030204" pitchFamily="34" charset="0"/>
              </a:rPr>
              <a:t>as defined in 2-33-2</a:t>
            </a:r>
            <a:r>
              <a:rPr lang="en-US" b="0" i="0" strike="noStrike" baseline="0" dirty="0">
                <a:solidFill>
                  <a:srgbClr val="000000"/>
                </a:solidFill>
                <a:latin typeface="Calibri" panose="020F0502020204030204" pitchFamily="34" charset="0"/>
              </a:rPr>
              <a:t>.</a:t>
            </a:r>
            <a:endParaRPr lang="en-US" dirty="0"/>
          </a:p>
        </p:txBody>
      </p:sp>
      <p:pic>
        <p:nvPicPr>
          <p:cNvPr id="5" name="Picture 4" descr="A football field with a play line&#10;&#10;AI-generated content may be incorrect.">
            <a:extLst>
              <a:ext uri="{FF2B5EF4-FFF2-40B4-BE49-F238E27FC236}">
                <a16:creationId xmlns:a16="http://schemas.microsoft.com/office/drawing/2014/main" id="{DA078DF7-BB43-775A-0C86-FB9661D2EF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007" y="1608031"/>
            <a:ext cx="3893283" cy="4458974"/>
          </a:xfrm>
          <a:prstGeom prst="rect">
            <a:avLst/>
          </a:prstGeom>
        </p:spPr>
      </p:pic>
    </p:spTree>
    <p:extLst>
      <p:ext uri="{BB962C8B-B14F-4D97-AF65-F5344CB8AC3E}">
        <p14:creationId xmlns:p14="http://schemas.microsoft.com/office/powerpoint/2010/main" val="1641872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7533-40CC-F123-7EE9-4E7DBB020BF6}"/>
              </a:ext>
            </a:extLst>
          </p:cNvPr>
          <p:cNvSpPr>
            <a:spLocks noGrp="1"/>
          </p:cNvSpPr>
          <p:nvPr>
            <p:ph type="title"/>
          </p:nvPr>
        </p:nvSpPr>
        <p:spPr/>
        <p:txBody>
          <a:bodyPr/>
          <a:lstStyle/>
          <a:p>
            <a:r>
              <a:rPr lang="en-US" dirty="0"/>
              <a:t>DEFENSELESS RECEIVER</a:t>
            </a:r>
            <a:br>
              <a:rPr lang="en-US" dirty="0"/>
            </a:br>
            <a:r>
              <a:rPr lang="en-US" dirty="0"/>
              <a:t>RULE 9-4-3p (NEW)</a:t>
            </a:r>
          </a:p>
        </p:txBody>
      </p:sp>
      <p:sp>
        <p:nvSpPr>
          <p:cNvPr id="3" name="Content Placeholder 2">
            <a:extLst>
              <a:ext uri="{FF2B5EF4-FFF2-40B4-BE49-F238E27FC236}">
                <a16:creationId xmlns:a16="http://schemas.microsoft.com/office/drawing/2014/main" id="{0EF6E53B-B6D7-EC90-3238-C2580CAEBCEC}"/>
              </a:ext>
            </a:extLst>
          </p:cNvPr>
          <p:cNvSpPr>
            <a:spLocks noGrp="1"/>
          </p:cNvSpPr>
          <p:nvPr>
            <p:ph idx="1"/>
          </p:nvPr>
        </p:nvSpPr>
        <p:spPr>
          <a:xfrm>
            <a:off x="4168238" y="1772503"/>
            <a:ext cx="7754588" cy="4187707"/>
          </a:xfrm>
        </p:spPr>
        <p:txBody>
          <a:bodyPr/>
          <a:lstStyle/>
          <a:p>
            <a:pPr marL="0" indent="0" algn="l">
              <a:buNone/>
            </a:pPr>
            <a:r>
              <a:rPr lang="en-US" b="1" i="0" u="none" strike="noStrike" baseline="0" dirty="0">
                <a:solidFill>
                  <a:schemeClr val="tx1"/>
                </a:solidFill>
                <a:ea typeface="Calibri" panose="020F0502020204030204" pitchFamily="34" charset="0"/>
              </a:rPr>
              <a:t>ART. 3 . . . </a:t>
            </a:r>
            <a:r>
              <a:rPr lang="en-US" b="0" i="0" u="none" strike="noStrike" baseline="0" dirty="0">
                <a:solidFill>
                  <a:schemeClr val="tx1"/>
                </a:solidFill>
                <a:ea typeface="Calibri" panose="020F0502020204030204" pitchFamily="34" charset="0"/>
              </a:rPr>
              <a:t>No player or nonplayer shall: …</a:t>
            </a:r>
          </a:p>
          <a:p>
            <a:pPr marL="0" indent="0" algn="l">
              <a:buNone/>
            </a:pPr>
            <a:r>
              <a:rPr lang="en-US" b="0" i="0" u="none" strike="noStrike" baseline="0" dirty="0">
                <a:solidFill>
                  <a:schemeClr val="tx1"/>
                </a:solidFill>
                <a:ea typeface="Calibri" panose="020F0502020204030204" pitchFamily="34" charset="0"/>
              </a:rPr>
              <a:t>p.  Initiate forceful contact against a defenseless receiver as in 2-32-16b and 2-32-16c that is not:</a:t>
            </a:r>
          </a:p>
          <a:p>
            <a:pPr marL="0" indent="0" algn="l">
              <a:buNone/>
            </a:pPr>
            <a:r>
              <a:rPr lang="en-US" b="0" i="0" u="none" strike="noStrike" baseline="0" dirty="0">
                <a:solidFill>
                  <a:schemeClr val="tx1"/>
                </a:solidFill>
                <a:ea typeface="Calibri" panose="020F0502020204030204" pitchFamily="34" charset="0"/>
              </a:rPr>
              <a:t>1.  Incidental contact as a result of making a play on the ball;</a:t>
            </a:r>
          </a:p>
          <a:p>
            <a:pPr marL="0" indent="0" algn="l">
              <a:buNone/>
            </a:pPr>
            <a:r>
              <a:rPr lang="en-US" b="0" i="0" u="none" strike="noStrike" baseline="0" dirty="0">
                <a:solidFill>
                  <a:schemeClr val="tx1"/>
                </a:solidFill>
                <a:ea typeface="Calibri" panose="020F0502020204030204" pitchFamily="34" charset="0"/>
              </a:rPr>
              <a:t>2.  Initiated with open hands; or</a:t>
            </a:r>
          </a:p>
          <a:p>
            <a:pPr marL="0" indent="0" algn="l">
              <a:buNone/>
            </a:pPr>
            <a:r>
              <a:rPr lang="en-US" b="0" i="0" u="none" strike="noStrike" baseline="0" dirty="0">
                <a:solidFill>
                  <a:schemeClr val="tx1"/>
                </a:solidFill>
                <a:ea typeface="Calibri" panose="020F0502020204030204" pitchFamily="34" charset="0"/>
              </a:rPr>
              <a:t>3.  An attempt to tackle by wrapping arm(s) around the receiver.</a:t>
            </a:r>
          </a:p>
          <a:p>
            <a:pPr marL="0" indent="0" algn="l">
              <a:buNone/>
            </a:pPr>
            <a:r>
              <a:rPr lang="en-US" b="1" dirty="0">
                <a:solidFill>
                  <a:schemeClr val="tx1"/>
                </a:solidFill>
              </a:rPr>
              <a:t>PENALTY:  15 Yards  (Personal Foul)</a:t>
            </a:r>
          </a:p>
        </p:txBody>
      </p:sp>
      <p:pic>
        <p:nvPicPr>
          <p:cNvPr id="4" name="Picture 3" descr="A person in a garment&#10;&#10;Description automatically generated with low confidence">
            <a:extLst>
              <a:ext uri="{FF2B5EF4-FFF2-40B4-BE49-F238E27FC236}">
                <a16:creationId xmlns:a16="http://schemas.microsoft.com/office/drawing/2014/main" id="{09E6659C-35A9-151F-2C24-60D728A2D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97" y="1772503"/>
            <a:ext cx="2719291" cy="4187707"/>
          </a:xfrm>
          <a:prstGeom prst="rect">
            <a:avLst/>
          </a:prstGeom>
        </p:spPr>
      </p:pic>
    </p:spTree>
    <p:extLst>
      <p:ext uri="{BB962C8B-B14F-4D97-AF65-F5344CB8AC3E}">
        <p14:creationId xmlns:p14="http://schemas.microsoft.com/office/powerpoint/2010/main" val="3890457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70B33-5CAC-8651-BAF7-E1CB769A5926}"/>
              </a:ext>
            </a:extLst>
          </p:cNvPr>
          <p:cNvSpPr>
            <a:spLocks noGrp="1"/>
          </p:cNvSpPr>
          <p:nvPr>
            <p:ph type="title"/>
          </p:nvPr>
        </p:nvSpPr>
        <p:spPr>
          <a:xfrm>
            <a:off x="190006" y="365125"/>
            <a:ext cx="9381506" cy="1325563"/>
          </a:xfrm>
        </p:spPr>
        <p:txBody>
          <a:bodyPr>
            <a:normAutofit/>
          </a:bodyPr>
          <a:lstStyle/>
          <a:p>
            <a:r>
              <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2025 NFHS FOOTBALL EDITORIAL CHANGES</a:t>
            </a:r>
            <a:endParaRPr lang="en-US" sz="4000" dirty="0"/>
          </a:p>
        </p:txBody>
      </p:sp>
      <p:graphicFrame>
        <p:nvGraphicFramePr>
          <p:cNvPr id="4" name="Content Placeholder 4">
            <a:extLst>
              <a:ext uri="{FF2B5EF4-FFF2-40B4-BE49-F238E27FC236}">
                <a16:creationId xmlns:a16="http://schemas.microsoft.com/office/drawing/2014/main" id="{83A7189D-51DB-F9C4-01C2-1DDEC3F20D4E}"/>
              </a:ext>
            </a:extLst>
          </p:cNvPr>
          <p:cNvGraphicFramePr>
            <a:graphicFrameLocks noGrp="1"/>
          </p:cNvGraphicFramePr>
          <p:nvPr>
            <p:ph idx="1"/>
            <p:extLst>
              <p:ext uri="{D42A27DB-BD31-4B8C-83A1-F6EECF244321}">
                <p14:modId xmlns:p14="http://schemas.microsoft.com/office/powerpoint/2010/main" val="352313079"/>
              </p:ext>
            </p:extLst>
          </p:nvPr>
        </p:nvGraphicFramePr>
        <p:xfrm>
          <a:off x="747176" y="1695080"/>
          <a:ext cx="10697647" cy="4128225"/>
        </p:xfrm>
        <a:graphic>
          <a:graphicData uri="http://schemas.openxmlformats.org/drawingml/2006/table">
            <a:tbl>
              <a:tblPr firstRow="1" bandRow="1">
                <a:tableStyleId>{5C22544A-7EE6-4342-B048-85BDC9FD1C3A}</a:tableStyleId>
              </a:tblPr>
              <a:tblGrid>
                <a:gridCol w="2934239">
                  <a:extLst>
                    <a:ext uri="{9D8B030D-6E8A-4147-A177-3AD203B41FA5}">
                      <a16:colId xmlns:a16="http://schemas.microsoft.com/office/drawing/2014/main" val="4172842299"/>
                    </a:ext>
                  </a:extLst>
                </a:gridCol>
                <a:gridCol w="7763408">
                  <a:extLst>
                    <a:ext uri="{9D8B030D-6E8A-4147-A177-3AD203B41FA5}">
                      <a16:colId xmlns:a16="http://schemas.microsoft.com/office/drawing/2014/main" val="2001053681"/>
                    </a:ext>
                  </a:extLst>
                </a:gridCol>
              </a:tblGrid>
              <a:tr h="47088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2-32-16d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Removed 2-32-16d and placed it under a new 9-4-3p.</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4787253"/>
                  </a:ext>
                </a:extLst>
              </a:tr>
              <a:tr h="478836">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2-41-9b</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Removed the term “related running play.”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47088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2-41-9c, 10-3-3c</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Added in reference to “8-5-2a EXCEPTION” to the rule.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31296140"/>
                  </a:ext>
                </a:extLst>
              </a:tr>
              <a:tr h="47088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6-1-9</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Simplified the existing rules language dealing with a free kick.</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47088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7-2-5b EXCEPTION 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Clarified the existing rule dealing with the snapper.</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r h="824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9-4 PENALTY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Added a new PENALTY for the new 9-4-3p dealing with a defenseless receiver.</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086958960"/>
                  </a:ext>
                </a:extLst>
              </a:tr>
              <a:tr h="470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Calibri" panose="020F0502020204030204" pitchFamily="34" charset="0"/>
                        </a:rPr>
                        <a:t>9-5-1g, 9-8-1j</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Changed “contest” to “game.”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01106694"/>
                  </a:ext>
                </a:extLst>
              </a:tr>
              <a:tr h="470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Calibri" panose="020F0502020204030204" pitchFamily="34" charset="0"/>
                        </a:rPr>
                        <a:t>9-8-1g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Clarified the existing rule dealing with the team.</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77761762"/>
                  </a:ext>
                </a:extLst>
              </a:tr>
            </a:tbl>
          </a:graphicData>
        </a:graphic>
      </p:graphicFrame>
    </p:spTree>
    <p:extLst>
      <p:ext uri="{BB962C8B-B14F-4D97-AF65-F5344CB8AC3E}">
        <p14:creationId xmlns:p14="http://schemas.microsoft.com/office/powerpoint/2010/main" val="2737657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70B33-5CAC-8651-BAF7-E1CB769A5926}"/>
              </a:ext>
            </a:extLst>
          </p:cNvPr>
          <p:cNvSpPr>
            <a:spLocks noGrp="1"/>
          </p:cNvSpPr>
          <p:nvPr>
            <p:ph type="title"/>
          </p:nvPr>
        </p:nvSpPr>
        <p:spPr>
          <a:xfrm>
            <a:off x="190006" y="365125"/>
            <a:ext cx="9381506" cy="1325563"/>
          </a:xfrm>
        </p:spPr>
        <p:txBody>
          <a:bodyPr>
            <a:normAutofit/>
          </a:bodyPr>
          <a:lstStyle/>
          <a:p>
            <a:r>
              <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2025 NFHS FOOTBALL EDITORIAL CHANGES</a:t>
            </a:r>
            <a:endParaRPr lang="en-US" sz="4000" dirty="0"/>
          </a:p>
        </p:txBody>
      </p:sp>
      <p:graphicFrame>
        <p:nvGraphicFramePr>
          <p:cNvPr id="4" name="Content Placeholder 4">
            <a:extLst>
              <a:ext uri="{FF2B5EF4-FFF2-40B4-BE49-F238E27FC236}">
                <a16:creationId xmlns:a16="http://schemas.microsoft.com/office/drawing/2014/main" id="{83A7189D-51DB-F9C4-01C2-1DDEC3F20D4E}"/>
              </a:ext>
            </a:extLst>
          </p:cNvPr>
          <p:cNvGraphicFramePr>
            <a:graphicFrameLocks noGrp="1"/>
          </p:cNvGraphicFramePr>
          <p:nvPr>
            <p:ph idx="1"/>
            <p:extLst>
              <p:ext uri="{D42A27DB-BD31-4B8C-83A1-F6EECF244321}">
                <p14:modId xmlns:p14="http://schemas.microsoft.com/office/powerpoint/2010/main" val="2412293941"/>
              </p:ext>
            </p:extLst>
          </p:nvPr>
        </p:nvGraphicFramePr>
        <p:xfrm>
          <a:off x="619538" y="1690688"/>
          <a:ext cx="10887652" cy="4068843"/>
        </p:xfrm>
        <a:graphic>
          <a:graphicData uri="http://schemas.openxmlformats.org/drawingml/2006/table">
            <a:tbl>
              <a:tblPr firstRow="1" bandRow="1">
                <a:tableStyleId>{5C22544A-7EE6-4342-B048-85BDC9FD1C3A}</a:tableStyleId>
              </a:tblPr>
              <a:tblGrid>
                <a:gridCol w="2986355">
                  <a:extLst>
                    <a:ext uri="{9D8B030D-6E8A-4147-A177-3AD203B41FA5}">
                      <a16:colId xmlns:a16="http://schemas.microsoft.com/office/drawing/2014/main" val="4172842299"/>
                    </a:ext>
                  </a:extLst>
                </a:gridCol>
                <a:gridCol w="7901297">
                  <a:extLst>
                    <a:ext uri="{9D8B030D-6E8A-4147-A177-3AD203B41FA5}">
                      <a16:colId xmlns:a16="http://schemas.microsoft.com/office/drawing/2014/main" val="2001053681"/>
                    </a:ext>
                  </a:extLst>
                </a:gridCol>
              </a:tblGrid>
              <a:tr h="836042">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10-4-2b</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Changed the penalty reference for special enforcement on roughing the passer to 9-4-4 PENALTY.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4787253"/>
                  </a:ext>
                </a:extLst>
              </a:tr>
              <a:tr h="485803">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10-4-2d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Grammar changes within the rules language.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47773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10-4-4a</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Correct an omission when the rule was reorganized.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31296140"/>
                  </a:ext>
                </a:extLst>
              </a:tr>
              <a:tr h="47773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10-5-3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Further clarified enforcement with regards to a safety.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836042">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9-, 8-, 6-Player Rules Differences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Updated rules references.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r h="4777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PENALTY SUMMARY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Added 9-4-3p to the list under loss of 15 yards.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086958960"/>
                  </a:ext>
                </a:extLst>
              </a:tr>
              <a:tr h="4777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INDEX</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Updated the index with revised rules references.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01106694"/>
                  </a:ext>
                </a:extLst>
              </a:tr>
            </a:tbl>
          </a:graphicData>
        </a:graphic>
      </p:graphicFrame>
    </p:spTree>
    <p:extLst>
      <p:ext uri="{BB962C8B-B14F-4D97-AF65-F5344CB8AC3E}">
        <p14:creationId xmlns:p14="http://schemas.microsoft.com/office/powerpoint/2010/main" val="785596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NFHS Publications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dirty="0"/>
              <a:t>The NFHS writes playing rules for 18 sports </a:t>
            </a:r>
            <a:br>
              <a:rPr lang="en-US" altLang="en-US" dirty="0"/>
            </a:br>
            <a:r>
              <a:rPr lang="en-US" altLang="en-US" dirty="0"/>
              <a:t>for boys and girls at the high school level.</a:t>
            </a:r>
          </a:p>
          <a:p>
            <a:pPr lvl="1"/>
            <a:r>
              <a:rPr lang="en-US" altLang="en-US" dirty="0"/>
              <a:t>Publishes 2 million pieces of materials annually.</a:t>
            </a:r>
          </a:p>
        </p:txBody>
      </p:sp>
      <p:pic>
        <p:nvPicPr>
          <p:cNvPr id="4" name="Picture 3" descr="A football player in a black uniform&#10;&#10;AI-generated content may be incorrect.">
            <a:extLst>
              <a:ext uri="{FF2B5EF4-FFF2-40B4-BE49-F238E27FC236}">
                <a16:creationId xmlns:a16="http://schemas.microsoft.com/office/drawing/2014/main" id="{7D56945A-A3D1-15C7-1F91-CC2BD60DE7F2}"/>
              </a:ext>
            </a:extLst>
          </p:cNvPr>
          <p:cNvPicPr>
            <a:picLocks noChangeAspect="1"/>
          </p:cNvPicPr>
          <p:nvPr/>
        </p:nvPicPr>
        <p:blipFill>
          <a:blip r:embed="rId3"/>
          <a:stretch>
            <a:fillRect/>
          </a:stretch>
        </p:blipFill>
        <p:spPr>
          <a:xfrm>
            <a:off x="2576009" y="3137548"/>
            <a:ext cx="1060345" cy="1432899"/>
          </a:xfrm>
          <a:prstGeom prst="rect">
            <a:avLst/>
          </a:prstGeom>
        </p:spPr>
      </p:pic>
      <p:pic>
        <p:nvPicPr>
          <p:cNvPr id="5" name="Picture 4" descr="A group of women playing basketball&#10;&#10;AI-generated content may be incorrect.">
            <a:extLst>
              <a:ext uri="{FF2B5EF4-FFF2-40B4-BE49-F238E27FC236}">
                <a16:creationId xmlns:a16="http://schemas.microsoft.com/office/drawing/2014/main" id="{59F9B42B-5C3A-0F5A-BA15-03EB205DA4C7}"/>
              </a:ext>
            </a:extLst>
          </p:cNvPr>
          <p:cNvPicPr>
            <a:picLocks noChangeAspect="1"/>
          </p:cNvPicPr>
          <p:nvPr/>
        </p:nvPicPr>
        <p:blipFill>
          <a:blip r:embed="rId4"/>
          <a:stretch>
            <a:fillRect/>
          </a:stretch>
        </p:blipFill>
        <p:spPr>
          <a:xfrm>
            <a:off x="3780300" y="3144994"/>
            <a:ext cx="1060345" cy="1432899"/>
          </a:xfrm>
          <a:prstGeom prst="rect">
            <a:avLst/>
          </a:prstGeom>
        </p:spPr>
      </p:pic>
      <p:pic>
        <p:nvPicPr>
          <p:cNvPr id="8" name="Picture 7" descr="A person running with a football&#10;&#10;AI-generated content may be incorrect.">
            <a:extLst>
              <a:ext uri="{FF2B5EF4-FFF2-40B4-BE49-F238E27FC236}">
                <a16:creationId xmlns:a16="http://schemas.microsoft.com/office/drawing/2014/main" id="{4D8DA6C3-1413-BD1A-8B0E-4AAEC80C236C}"/>
              </a:ext>
            </a:extLst>
          </p:cNvPr>
          <p:cNvPicPr>
            <a:picLocks noChangeAspect="1"/>
          </p:cNvPicPr>
          <p:nvPr/>
        </p:nvPicPr>
        <p:blipFill>
          <a:blip r:embed="rId5"/>
          <a:stretch>
            <a:fillRect/>
          </a:stretch>
        </p:blipFill>
        <p:spPr>
          <a:xfrm>
            <a:off x="9719589" y="3117967"/>
            <a:ext cx="1060345" cy="1432899"/>
          </a:xfrm>
          <a:prstGeom prst="rect">
            <a:avLst/>
          </a:prstGeom>
        </p:spPr>
      </p:pic>
      <p:pic>
        <p:nvPicPr>
          <p:cNvPr id="9" name="Picture 8" descr="A hockey players on a hockey rink&#10;&#10;AI-generated content may be incorrect.">
            <a:extLst>
              <a:ext uri="{FF2B5EF4-FFF2-40B4-BE49-F238E27FC236}">
                <a16:creationId xmlns:a16="http://schemas.microsoft.com/office/drawing/2014/main" id="{B3BE4539-E68E-CFED-ED56-12A426DAD514}"/>
              </a:ext>
            </a:extLst>
          </p:cNvPr>
          <p:cNvPicPr>
            <a:picLocks noChangeAspect="1"/>
          </p:cNvPicPr>
          <p:nvPr/>
        </p:nvPicPr>
        <p:blipFill>
          <a:blip r:embed="rId6"/>
          <a:stretch>
            <a:fillRect/>
          </a:stretch>
        </p:blipFill>
        <p:spPr>
          <a:xfrm>
            <a:off x="4983045" y="3144995"/>
            <a:ext cx="1060345" cy="1432899"/>
          </a:xfrm>
          <a:prstGeom prst="rect">
            <a:avLst/>
          </a:prstGeom>
        </p:spPr>
      </p:pic>
      <p:pic>
        <p:nvPicPr>
          <p:cNvPr id="10" name="Picture 9" descr="A group of men playing football&#10;&#10;AI-generated content may be incorrect.">
            <a:extLst>
              <a:ext uri="{FF2B5EF4-FFF2-40B4-BE49-F238E27FC236}">
                <a16:creationId xmlns:a16="http://schemas.microsoft.com/office/drawing/2014/main" id="{AFA44B14-4306-476F-2B9D-59FA8A73AE69}"/>
              </a:ext>
            </a:extLst>
          </p:cNvPr>
          <p:cNvPicPr>
            <a:picLocks noChangeAspect="1"/>
          </p:cNvPicPr>
          <p:nvPr/>
        </p:nvPicPr>
        <p:blipFill>
          <a:blip r:embed="rId7"/>
          <a:stretch>
            <a:fillRect/>
          </a:stretch>
        </p:blipFill>
        <p:spPr>
          <a:xfrm>
            <a:off x="6181105" y="3144994"/>
            <a:ext cx="1061937" cy="1432899"/>
          </a:xfrm>
          <a:prstGeom prst="rect">
            <a:avLst/>
          </a:prstGeom>
        </p:spPr>
      </p:pic>
      <p:pic>
        <p:nvPicPr>
          <p:cNvPr id="12" name="Picture 11" descr="Two men in swimsuits on a diving board&#10;&#10;AI-generated content may be incorrect.">
            <a:extLst>
              <a:ext uri="{FF2B5EF4-FFF2-40B4-BE49-F238E27FC236}">
                <a16:creationId xmlns:a16="http://schemas.microsoft.com/office/drawing/2014/main" id="{CB629FA4-C7D5-E925-837A-302D4ABBE6BE}"/>
              </a:ext>
            </a:extLst>
          </p:cNvPr>
          <p:cNvPicPr>
            <a:picLocks noChangeAspect="1"/>
          </p:cNvPicPr>
          <p:nvPr/>
        </p:nvPicPr>
        <p:blipFill>
          <a:blip r:embed="rId8"/>
          <a:stretch>
            <a:fillRect/>
          </a:stretch>
        </p:blipFill>
        <p:spPr>
          <a:xfrm>
            <a:off x="8552203" y="3117968"/>
            <a:ext cx="1055569" cy="1432899"/>
          </a:xfrm>
          <a:prstGeom prst="rect">
            <a:avLst/>
          </a:prstGeom>
        </p:spPr>
      </p:pic>
      <p:pic>
        <p:nvPicPr>
          <p:cNvPr id="13" name="Picture 12" descr="A volleyball player in a white uniform&#10;&#10;AI-generated content may be incorrect.">
            <a:extLst>
              <a:ext uri="{FF2B5EF4-FFF2-40B4-BE49-F238E27FC236}">
                <a16:creationId xmlns:a16="http://schemas.microsoft.com/office/drawing/2014/main" id="{A2137316-604B-0940-7A49-FC0CC90C03EE}"/>
              </a:ext>
            </a:extLst>
          </p:cNvPr>
          <p:cNvPicPr>
            <a:picLocks noChangeAspect="1"/>
          </p:cNvPicPr>
          <p:nvPr/>
        </p:nvPicPr>
        <p:blipFill>
          <a:blip r:embed="rId9"/>
          <a:stretch>
            <a:fillRect/>
          </a:stretch>
        </p:blipFill>
        <p:spPr>
          <a:xfrm>
            <a:off x="1375537" y="4681693"/>
            <a:ext cx="1061937" cy="1432899"/>
          </a:xfrm>
          <a:prstGeom prst="rect">
            <a:avLst/>
          </a:prstGeom>
        </p:spPr>
      </p:pic>
      <p:pic>
        <p:nvPicPr>
          <p:cNvPr id="14" name="Picture 13" descr="A group of women wrestling&#10;&#10;AI-generated content may be incorrect.">
            <a:extLst>
              <a:ext uri="{FF2B5EF4-FFF2-40B4-BE49-F238E27FC236}">
                <a16:creationId xmlns:a16="http://schemas.microsoft.com/office/drawing/2014/main" id="{B3AF3914-D531-3AAF-29B9-525EBA620E1F}"/>
              </a:ext>
            </a:extLst>
          </p:cNvPr>
          <p:cNvPicPr>
            <a:picLocks noChangeAspect="1"/>
          </p:cNvPicPr>
          <p:nvPr/>
        </p:nvPicPr>
        <p:blipFill>
          <a:blip r:embed="rId10"/>
          <a:stretch>
            <a:fillRect/>
          </a:stretch>
        </p:blipFill>
        <p:spPr>
          <a:xfrm>
            <a:off x="2582651" y="4656470"/>
            <a:ext cx="1058753" cy="1432898"/>
          </a:xfrm>
          <a:prstGeom prst="rect">
            <a:avLst/>
          </a:prstGeom>
        </p:spPr>
      </p:pic>
      <p:pic>
        <p:nvPicPr>
          <p:cNvPr id="15" name="Picture 14" descr="A group of baseball players on a purple background&#10;&#10;AI-generated content may be incorrect.">
            <a:extLst>
              <a:ext uri="{FF2B5EF4-FFF2-40B4-BE49-F238E27FC236}">
                <a16:creationId xmlns:a16="http://schemas.microsoft.com/office/drawing/2014/main" id="{8B79DD6B-5C38-2A9D-2E01-FED992B7442D}"/>
              </a:ext>
            </a:extLst>
          </p:cNvPr>
          <p:cNvPicPr>
            <a:picLocks noChangeAspect="1"/>
          </p:cNvPicPr>
          <p:nvPr/>
        </p:nvPicPr>
        <p:blipFill>
          <a:blip r:embed="rId11"/>
          <a:stretch>
            <a:fillRect/>
          </a:stretch>
        </p:blipFill>
        <p:spPr>
          <a:xfrm>
            <a:off x="3781097" y="4669982"/>
            <a:ext cx="1058753" cy="1432898"/>
          </a:xfrm>
          <a:prstGeom prst="rect">
            <a:avLst/>
          </a:prstGeom>
        </p:spPr>
      </p:pic>
      <p:pic>
        <p:nvPicPr>
          <p:cNvPr id="16" name="Picture 15" descr="A group of men playing lacrosse&#10;&#10;AI-generated content may be incorrect.">
            <a:extLst>
              <a:ext uri="{FF2B5EF4-FFF2-40B4-BE49-F238E27FC236}">
                <a16:creationId xmlns:a16="http://schemas.microsoft.com/office/drawing/2014/main" id="{CFFF418B-0C59-7994-2A56-C0AC9302E1A9}"/>
              </a:ext>
            </a:extLst>
          </p:cNvPr>
          <p:cNvPicPr>
            <a:picLocks noChangeAspect="1"/>
          </p:cNvPicPr>
          <p:nvPr/>
        </p:nvPicPr>
        <p:blipFill>
          <a:blip r:embed="rId12"/>
          <a:stretch>
            <a:fillRect/>
          </a:stretch>
        </p:blipFill>
        <p:spPr>
          <a:xfrm>
            <a:off x="4981453" y="4703531"/>
            <a:ext cx="1061937" cy="1432899"/>
          </a:xfrm>
          <a:prstGeom prst="rect">
            <a:avLst/>
          </a:prstGeom>
        </p:spPr>
      </p:pic>
      <p:pic>
        <p:nvPicPr>
          <p:cNvPr id="17" name="Picture 16" descr="A person in a lacrosse uniform&#10;&#10;AI-generated content may be incorrect.">
            <a:extLst>
              <a:ext uri="{FF2B5EF4-FFF2-40B4-BE49-F238E27FC236}">
                <a16:creationId xmlns:a16="http://schemas.microsoft.com/office/drawing/2014/main" id="{0607B369-2CCE-C30B-AD41-8D3E5F332778}"/>
              </a:ext>
            </a:extLst>
          </p:cNvPr>
          <p:cNvPicPr>
            <a:picLocks noChangeAspect="1"/>
          </p:cNvPicPr>
          <p:nvPr/>
        </p:nvPicPr>
        <p:blipFill>
          <a:blip r:embed="rId13"/>
          <a:stretch>
            <a:fillRect/>
          </a:stretch>
        </p:blipFill>
        <p:spPr>
          <a:xfrm>
            <a:off x="6181105" y="4681694"/>
            <a:ext cx="1060345" cy="1432899"/>
          </a:xfrm>
          <a:prstGeom prst="rect">
            <a:avLst/>
          </a:prstGeom>
        </p:spPr>
      </p:pic>
      <p:pic>
        <p:nvPicPr>
          <p:cNvPr id="18" name="Picture 17" descr="A group of women playing softball&#10;&#10;AI-generated content may be incorrect.">
            <a:extLst>
              <a:ext uri="{FF2B5EF4-FFF2-40B4-BE49-F238E27FC236}">
                <a16:creationId xmlns:a16="http://schemas.microsoft.com/office/drawing/2014/main" id="{C0CD66C0-379F-A3A2-C464-B2A0BCE56CD6}"/>
              </a:ext>
            </a:extLst>
          </p:cNvPr>
          <p:cNvPicPr>
            <a:picLocks noChangeAspect="1"/>
          </p:cNvPicPr>
          <p:nvPr/>
        </p:nvPicPr>
        <p:blipFill>
          <a:blip r:embed="rId14"/>
          <a:stretch>
            <a:fillRect/>
          </a:stretch>
        </p:blipFill>
        <p:spPr>
          <a:xfrm>
            <a:off x="7351507" y="4682665"/>
            <a:ext cx="1061937" cy="1432899"/>
          </a:xfrm>
          <a:prstGeom prst="rect">
            <a:avLst/>
          </a:prstGeom>
        </p:spPr>
      </p:pic>
      <p:pic>
        <p:nvPicPr>
          <p:cNvPr id="19" name="Picture 18" descr="A poster of a person running with a baton&#10;&#10;AI-generated content may be incorrect.">
            <a:extLst>
              <a:ext uri="{FF2B5EF4-FFF2-40B4-BE49-F238E27FC236}">
                <a16:creationId xmlns:a16="http://schemas.microsoft.com/office/drawing/2014/main" id="{708EC2DB-66B7-32AD-8B25-C5B328CB4682}"/>
              </a:ext>
            </a:extLst>
          </p:cNvPr>
          <p:cNvPicPr>
            <a:picLocks noChangeAspect="1"/>
          </p:cNvPicPr>
          <p:nvPr/>
        </p:nvPicPr>
        <p:blipFill>
          <a:blip r:embed="rId15"/>
          <a:stretch>
            <a:fillRect/>
          </a:stretch>
        </p:blipFill>
        <p:spPr>
          <a:xfrm>
            <a:off x="8552203" y="4682666"/>
            <a:ext cx="1057160" cy="1432898"/>
          </a:xfrm>
          <a:prstGeom prst="rect">
            <a:avLst/>
          </a:prstGeom>
        </p:spPr>
      </p:pic>
      <p:pic>
        <p:nvPicPr>
          <p:cNvPr id="20" name="Picture 19">
            <a:extLst>
              <a:ext uri="{FF2B5EF4-FFF2-40B4-BE49-F238E27FC236}">
                <a16:creationId xmlns:a16="http://schemas.microsoft.com/office/drawing/2014/main" id="{000ABAF8-B47D-A150-BE59-FD004C03021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81620" y="3943238"/>
            <a:ext cx="1003280" cy="1426464"/>
          </a:xfrm>
          <a:prstGeom prst="rect">
            <a:avLst/>
          </a:prstGeom>
        </p:spPr>
      </p:pic>
      <p:pic>
        <p:nvPicPr>
          <p:cNvPr id="22" name="Picture 21" descr="A book cover with two women playing hockey&#10;&#10;AI-generated content may be incorrect.">
            <a:extLst>
              <a:ext uri="{FF2B5EF4-FFF2-40B4-BE49-F238E27FC236}">
                <a16:creationId xmlns:a16="http://schemas.microsoft.com/office/drawing/2014/main" id="{30368835-75E0-6033-9A5B-177E3FDDEBED}"/>
              </a:ext>
            </a:extLst>
          </p:cNvPr>
          <p:cNvPicPr>
            <a:picLocks noChangeAspect="1"/>
          </p:cNvPicPr>
          <p:nvPr/>
        </p:nvPicPr>
        <p:blipFill>
          <a:blip r:embed="rId17"/>
          <a:stretch>
            <a:fillRect/>
          </a:stretch>
        </p:blipFill>
        <p:spPr>
          <a:xfrm>
            <a:off x="1374414" y="3124200"/>
            <a:ext cx="1061938" cy="1432899"/>
          </a:xfrm>
          <a:prstGeom prst="rect">
            <a:avLst/>
          </a:prstGeom>
        </p:spPr>
      </p:pic>
      <p:pic>
        <p:nvPicPr>
          <p:cNvPr id="7" name="Picture 6" descr="A cheerleaders holding pom poms&#10;&#10;AI-generated content may be incorrect.">
            <a:extLst>
              <a:ext uri="{FF2B5EF4-FFF2-40B4-BE49-F238E27FC236}">
                <a16:creationId xmlns:a16="http://schemas.microsoft.com/office/drawing/2014/main" id="{47107953-B0A3-8298-FCA2-86B60C576CC0}"/>
              </a:ext>
            </a:extLst>
          </p:cNvPr>
          <p:cNvPicPr>
            <a:picLocks noChangeAspect="1"/>
          </p:cNvPicPr>
          <p:nvPr/>
        </p:nvPicPr>
        <p:blipFill>
          <a:blip r:embed="rId18"/>
          <a:stretch>
            <a:fillRect/>
          </a:stretch>
        </p:blipFill>
        <p:spPr>
          <a:xfrm>
            <a:off x="7347912" y="3113374"/>
            <a:ext cx="1055569" cy="1457073"/>
          </a:xfrm>
          <a:prstGeom prst="rect">
            <a:avLst/>
          </a:prstGeom>
        </p:spPr>
      </p:pic>
      <p:pic>
        <p:nvPicPr>
          <p:cNvPr id="6" name="Picture 5" descr="A person in a pool holding a ball&#10;&#10;AI-generated content may be incorrect.">
            <a:extLst>
              <a:ext uri="{FF2B5EF4-FFF2-40B4-BE49-F238E27FC236}">
                <a16:creationId xmlns:a16="http://schemas.microsoft.com/office/drawing/2014/main" id="{EDBDAE84-775D-D593-97EB-7BCD6818F643}"/>
              </a:ext>
            </a:extLst>
          </p:cNvPr>
          <p:cNvPicPr>
            <a:picLocks noChangeAspect="1"/>
          </p:cNvPicPr>
          <p:nvPr/>
        </p:nvPicPr>
        <p:blipFill>
          <a:blip r:embed="rId19"/>
          <a:stretch>
            <a:fillRect/>
          </a:stretch>
        </p:blipFill>
        <p:spPr>
          <a:xfrm>
            <a:off x="9719589" y="4672573"/>
            <a:ext cx="1060345" cy="1432899"/>
          </a:xfrm>
          <a:prstGeom prst="rect">
            <a:avLst/>
          </a:prstGeom>
        </p:spPr>
      </p:pic>
    </p:spTree>
    <p:extLst>
      <p:ext uri="{BB962C8B-B14F-4D97-AF65-F5344CB8AC3E}">
        <p14:creationId xmlns:p14="http://schemas.microsoft.com/office/powerpoint/2010/main" val="1331445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8C0E8-1C46-9A45-6D7B-44D1E0009B64}"/>
              </a:ext>
            </a:extLst>
          </p:cNvPr>
          <p:cNvSpPr>
            <a:spLocks noGrp="1"/>
          </p:cNvSpPr>
          <p:nvPr>
            <p:ph type="title"/>
          </p:nvPr>
        </p:nvSpPr>
        <p:spPr>
          <a:xfrm>
            <a:off x="4394345" y="2373334"/>
            <a:ext cx="8200939" cy="2111332"/>
          </a:xfrm>
        </p:spPr>
        <p:txBody>
          <a:bodyPr/>
          <a:lstStyle/>
          <a:p>
            <a:pPr algn="ctr"/>
            <a:r>
              <a:rPr lang="en-US" dirty="0"/>
              <a:t>2025 NFHS FOOTBALL RULES REMINDER</a:t>
            </a:r>
          </a:p>
        </p:txBody>
      </p:sp>
      <p:pic>
        <p:nvPicPr>
          <p:cNvPr id="3" name="Picture 2" descr="A group of people playing football&#10;&#10;AI-generated content may be incorrect.">
            <a:extLst>
              <a:ext uri="{FF2B5EF4-FFF2-40B4-BE49-F238E27FC236}">
                <a16:creationId xmlns:a16="http://schemas.microsoft.com/office/drawing/2014/main" id="{35516C89-5B81-61AA-EAC7-6BEFEE6B1D13}"/>
              </a:ext>
            </a:extLst>
          </p:cNvPr>
          <p:cNvPicPr>
            <a:picLocks noChangeAspect="1"/>
          </p:cNvPicPr>
          <p:nvPr/>
        </p:nvPicPr>
        <p:blipFill>
          <a:blip r:embed="rId3"/>
          <a:stretch>
            <a:fillRect/>
          </a:stretch>
        </p:blipFill>
        <p:spPr>
          <a:xfrm>
            <a:off x="0" y="-35625"/>
            <a:ext cx="4841751" cy="6222670"/>
          </a:xfrm>
          <a:prstGeom prst="rect">
            <a:avLst/>
          </a:prstGeom>
          <a:noFill/>
          <a:ln w="19050">
            <a:solidFill>
              <a:schemeClr val="bg1"/>
            </a:solidFill>
          </a:ln>
        </p:spPr>
      </p:pic>
    </p:spTree>
    <p:extLst>
      <p:ext uri="{BB962C8B-B14F-4D97-AF65-F5344CB8AC3E}">
        <p14:creationId xmlns:p14="http://schemas.microsoft.com/office/powerpoint/2010/main" val="3125647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5B3AC-C1C3-79CB-9C4F-C0106DA620F1}"/>
              </a:ext>
            </a:extLst>
          </p:cNvPr>
          <p:cNvSpPr>
            <a:spLocks noGrp="1"/>
          </p:cNvSpPr>
          <p:nvPr>
            <p:ph type="title"/>
          </p:nvPr>
        </p:nvSpPr>
        <p:spPr/>
        <p:txBody>
          <a:bodyPr/>
          <a:lstStyle/>
          <a:p>
            <a:r>
              <a:rPr lang="en-US" dirty="0"/>
              <a:t>HOME JERSEYS</a:t>
            </a:r>
            <a:br>
              <a:rPr lang="en-US" dirty="0"/>
            </a:br>
            <a:r>
              <a:rPr lang="en-US" dirty="0"/>
              <a:t>RULE 1-5-1</a:t>
            </a:r>
            <a:r>
              <a:rPr lang="en-US" cap="none" dirty="0"/>
              <a:t>b</a:t>
            </a:r>
            <a:r>
              <a:rPr lang="en-US" dirty="0"/>
              <a:t>(3)</a:t>
            </a:r>
          </a:p>
        </p:txBody>
      </p:sp>
      <p:sp>
        <p:nvSpPr>
          <p:cNvPr id="3" name="Content Placeholder 2">
            <a:extLst>
              <a:ext uri="{FF2B5EF4-FFF2-40B4-BE49-F238E27FC236}">
                <a16:creationId xmlns:a16="http://schemas.microsoft.com/office/drawing/2014/main" id="{C2C57F08-683E-3226-9A3C-BB2A5D958A71}"/>
              </a:ext>
            </a:extLst>
          </p:cNvPr>
          <p:cNvSpPr>
            <a:spLocks noGrp="1"/>
          </p:cNvSpPr>
          <p:nvPr>
            <p:ph idx="1"/>
          </p:nvPr>
        </p:nvSpPr>
        <p:spPr>
          <a:xfrm>
            <a:off x="7113320" y="2336264"/>
            <a:ext cx="4892634" cy="2995757"/>
          </a:xfrm>
        </p:spPr>
        <p:txBody>
          <a:bodyPr/>
          <a:lstStyle/>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r>
              <a:rPr kumimoji="0" lang="en-US" sz="4000" b="0"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Jerseys of the home team shall all be the same dark color(s) that clearly contrasts to white. </a:t>
            </a:r>
          </a:p>
          <a:p>
            <a:endParaRPr lang="en-US" dirty="0"/>
          </a:p>
        </p:txBody>
      </p:sp>
      <p:pic>
        <p:nvPicPr>
          <p:cNvPr id="4" name="Picture 3" descr="A football player in a uniform&#10;&#10;Description automatically generated with medium confidence">
            <a:extLst>
              <a:ext uri="{FF2B5EF4-FFF2-40B4-BE49-F238E27FC236}">
                <a16:creationId xmlns:a16="http://schemas.microsoft.com/office/drawing/2014/main" id="{6108E1AF-2113-053B-FE26-A589FD33EE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749321"/>
            <a:ext cx="5964785" cy="4427642"/>
          </a:xfrm>
          <a:prstGeom prst="rect">
            <a:avLst/>
          </a:prstGeom>
        </p:spPr>
      </p:pic>
    </p:spTree>
    <p:extLst>
      <p:ext uri="{BB962C8B-B14F-4D97-AF65-F5344CB8AC3E}">
        <p14:creationId xmlns:p14="http://schemas.microsoft.com/office/powerpoint/2010/main" val="3282424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18CB-8B98-5077-0EF7-307D4C001BA7}"/>
              </a:ext>
            </a:extLst>
          </p:cNvPr>
          <p:cNvSpPr>
            <a:spLocks noGrp="1"/>
          </p:cNvSpPr>
          <p:nvPr>
            <p:ph type="title"/>
          </p:nvPr>
        </p:nvSpPr>
        <p:spPr/>
        <p:txBody>
          <a:bodyPr/>
          <a:lstStyle/>
          <a:p>
            <a:r>
              <a:rPr kumimoji="0" lang="en-US" sz="4400" b="1" i="0" u="none" strike="noStrike" kern="1200" cap="none" spc="0" normalizeH="0" baseline="0" noProof="0" dirty="0">
                <a:ln>
                  <a:noFill/>
                </a:ln>
                <a:effectLst/>
                <a:uLnTx/>
                <a:uFillTx/>
                <a:latin typeface="Calibri" panose="020F0502020204030204" pitchFamily="34" charset="0"/>
                <a:ea typeface="+mj-ea"/>
                <a:cs typeface="Calibri" panose="020F0502020204030204" pitchFamily="34" charset="0"/>
              </a:rPr>
              <a:t>HOME JERSEYS</a:t>
            </a:r>
            <a:br>
              <a:rPr kumimoji="0" lang="en-US" sz="4400" b="1" i="0" u="none" strike="noStrike" kern="1200" cap="none" spc="0" normalizeH="0" baseline="0" noProof="0" dirty="0">
                <a:ln>
                  <a:noFill/>
                </a:ln>
                <a:effectLst/>
                <a:uLnTx/>
                <a:uFillTx/>
                <a:latin typeface="Calibri" panose="020F0502020204030204" pitchFamily="34" charset="0"/>
                <a:ea typeface="+mj-ea"/>
                <a:cs typeface="Calibri" panose="020F0502020204030204" pitchFamily="34" charset="0"/>
              </a:rPr>
            </a:br>
            <a:r>
              <a:rPr kumimoji="0" lang="en-US" sz="4400" b="1" i="0" u="none" strike="noStrike" kern="1200" cap="none" spc="0" normalizeH="0" baseline="0" noProof="0" dirty="0">
                <a:ln>
                  <a:noFill/>
                </a:ln>
                <a:effectLst/>
                <a:uLnTx/>
                <a:uFillTx/>
                <a:latin typeface="Calibri" panose="020F0502020204030204" pitchFamily="34" charset="0"/>
                <a:ea typeface="+mj-ea"/>
                <a:cs typeface="Calibri" panose="020F0502020204030204" pitchFamily="34" charset="0"/>
              </a:rPr>
              <a:t>RULE 1-5-1b(3)</a:t>
            </a:r>
            <a:endParaRPr lang="en-US" dirty="0"/>
          </a:p>
        </p:txBody>
      </p:sp>
      <p:sp>
        <p:nvSpPr>
          <p:cNvPr id="3" name="Content Placeholder 2">
            <a:extLst>
              <a:ext uri="{FF2B5EF4-FFF2-40B4-BE49-F238E27FC236}">
                <a16:creationId xmlns:a16="http://schemas.microsoft.com/office/drawing/2014/main" id="{2CAB6CC6-AE60-7BB0-78B3-5217B50A4440}"/>
              </a:ext>
            </a:extLst>
          </p:cNvPr>
          <p:cNvSpPr>
            <a:spLocks noGrp="1"/>
          </p:cNvSpPr>
          <p:nvPr>
            <p:ph idx="1"/>
          </p:nvPr>
        </p:nvSpPr>
        <p:spPr>
          <a:xfrm>
            <a:off x="838200" y="4904299"/>
            <a:ext cx="10515600" cy="1325563"/>
          </a:xfrm>
        </p:spPr>
        <p:txBody>
          <a:bodyPr/>
          <a:lstStyle/>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r>
              <a:rPr kumimoji="0" lang="en-US" sz="2800" b="0"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These jerseys of the home team are illegal because all members of the home team must wear the same dark color(s) that clearly contrasts to white.</a:t>
            </a:r>
          </a:p>
          <a:p>
            <a:pPr marL="0" indent="0">
              <a:buNone/>
            </a:pPr>
            <a:endParaRPr lang="en-US" dirty="0"/>
          </a:p>
        </p:txBody>
      </p:sp>
      <p:pic>
        <p:nvPicPr>
          <p:cNvPr id="4" name="Picture 3" descr="A group of football players&#10;&#10;Description automatically generated">
            <a:extLst>
              <a:ext uri="{FF2B5EF4-FFF2-40B4-BE49-F238E27FC236}">
                <a16:creationId xmlns:a16="http://schemas.microsoft.com/office/drawing/2014/main" id="{00CCE24E-40E2-D954-3A83-660207817B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5480" y="1690688"/>
            <a:ext cx="8321040" cy="3145536"/>
          </a:xfrm>
          <a:prstGeom prst="rect">
            <a:avLst/>
          </a:prstGeom>
        </p:spPr>
      </p:pic>
    </p:spTree>
    <p:extLst>
      <p:ext uri="{BB962C8B-B14F-4D97-AF65-F5344CB8AC3E}">
        <p14:creationId xmlns:p14="http://schemas.microsoft.com/office/powerpoint/2010/main" val="3000502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38B69-FDA4-3FEF-9180-5340E4767CEB}"/>
              </a:ext>
            </a:extLst>
          </p:cNvPr>
          <p:cNvSpPr>
            <a:spLocks noGrp="1"/>
          </p:cNvSpPr>
          <p:nvPr>
            <p:ph type="title"/>
          </p:nvPr>
        </p:nvSpPr>
        <p:spPr>
          <a:xfrm>
            <a:off x="4394345" y="2373334"/>
            <a:ext cx="8200939" cy="2111332"/>
          </a:xfrm>
        </p:spPr>
        <p:txBody>
          <a:bodyPr>
            <a:normAutofit/>
          </a:bodyPr>
          <a:lstStyle/>
          <a:p>
            <a:pPr algn="ctr"/>
            <a:r>
              <a:rPr lang="en-US" dirty="0"/>
              <a:t>2025 NFHS FOOTBALL POINTS OF EMPHASIS</a:t>
            </a:r>
          </a:p>
        </p:txBody>
      </p:sp>
      <p:pic>
        <p:nvPicPr>
          <p:cNvPr id="3" name="Picture 2" descr="A group of people playing football&#10;&#10;AI-generated content may be incorrect.">
            <a:extLst>
              <a:ext uri="{FF2B5EF4-FFF2-40B4-BE49-F238E27FC236}">
                <a16:creationId xmlns:a16="http://schemas.microsoft.com/office/drawing/2014/main" id="{7B20EAC7-58F5-50DA-BAD7-83F3EA89273C}"/>
              </a:ext>
            </a:extLst>
          </p:cNvPr>
          <p:cNvPicPr>
            <a:picLocks noChangeAspect="1"/>
          </p:cNvPicPr>
          <p:nvPr/>
        </p:nvPicPr>
        <p:blipFill>
          <a:blip r:embed="rId3"/>
          <a:stretch>
            <a:fillRect/>
          </a:stretch>
        </p:blipFill>
        <p:spPr>
          <a:xfrm>
            <a:off x="0" y="-35625"/>
            <a:ext cx="4841751" cy="6222670"/>
          </a:xfrm>
          <a:prstGeom prst="rect">
            <a:avLst/>
          </a:prstGeom>
          <a:noFill/>
          <a:ln w="19050">
            <a:solidFill>
              <a:schemeClr val="bg1"/>
            </a:solidFill>
          </a:ln>
        </p:spPr>
      </p:pic>
    </p:spTree>
    <p:extLst>
      <p:ext uri="{BB962C8B-B14F-4D97-AF65-F5344CB8AC3E}">
        <p14:creationId xmlns:p14="http://schemas.microsoft.com/office/powerpoint/2010/main" val="57469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B024-FE85-0760-4E88-BEED2B33D389}"/>
              </a:ext>
            </a:extLst>
          </p:cNvPr>
          <p:cNvSpPr>
            <a:spLocks noGrp="1"/>
          </p:cNvSpPr>
          <p:nvPr>
            <p:ph type="title"/>
          </p:nvPr>
        </p:nvSpPr>
        <p:spPr>
          <a:xfrm>
            <a:off x="106878" y="151369"/>
            <a:ext cx="9440883" cy="1325563"/>
          </a:xfrm>
        </p:spPr>
        <p:txBody>
          <a:bodyPr>
            <a:normAutofit/>
          </a:bodyPr>
          <a:lstStyle/>
          <a:p>
            <a:r>
              <a:rPr lang="en-US" sz="4000" dirty="0"/>
              <a:t>2025 NFHS FOOTBALL POINTS OF EMPHASIS</a:t>
            </a:r>
          </a:p>
        </p:txBody>
      </p:sp>
      <p:sp>
        <p:nvSpPr>
          <p:cNvPr id="3" name="Content Placeholder 2">
            <a:extLst>
              <a:ext uri="{FF2B5EF4-FFF2-40B4-BE49-F238E27FC236}">
                <a16:creationId xmlns:a16="http://schemas.microsoft.com/office/drawing/2014/main" id="{83050C6B-EF0F-1021-DB69-6C6136FCA00B}"/>
              </a:ext>
            </a:extLst>
          </p:cNvPr>
          <p:cNvSpPr>
            <a:spLocks noGrp="1"/>
          </p:cNvSpPr>
          <p:nvPr>
            <p:ph idx="1"/>
          </p:nvPr>
        </p:nvSpPr>
        <p:spPr>
          <a:xfrm>
            <a:off x="617517" y="2122508"/>
            <a:ext cx="11412187" cy="3162011"/>
          </a:xfrm>
        </p:spPr>
        <p:txBody>
          <a:bodyPr>
            <a:normAutofit lnSpcReduction="10000"/>
          </a:bodyPr>
          <a:lstStyle/>
          <a:p>
            <a:pPr marL="0" marR="0" lvl="0" indent="0" algn="l" defTabSz="914400" rtl="0" eaLnBrk="1" fontAlgn="auto" latinLnBrk="0" hangingPunct="1">
              <a:lnSpc>
                <a:spcPct val="90000"/>
              </a:lnSpc>
              <a:spcBef>
                <a:spcPts val="1000"/>
              </a:spcBef>
              <a:spcAft>
                <a:spcPts val="0"/>
              </a:spcAft>
              <a:buClr>
                <a:srgbClr val="EA1F45"/>
              </a:buClr>
              <a:buSzTx/>
              <a:buNone/>
              <a:tabLst/>
              <a:defRPr/>
            </a:pPr>
            <a:r>
              <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1.	</a:t>
            </a:r>
            <a:r>
              <a:rPr lang="en-US" sz="4000" b="1" dirty="0">
                <a:solidFill>
                  <a:srgbClr val="00205B"/>
                </a:solidFill>
              </a:rPr>
              <a:t>Illegal and Improperly Worn Player Equipment</a:t>
            </a:r>
            <a:endPar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endPar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EA1F45"/>
              </a:buClr>
              <a:buSzTx/>
              <a:buNone/>
              <a:tabLst/>
              <a:defRPr/>
            </a:pPr>
            <a:r>
              <a:rPr lang="en-US" sz="4000" b="1" dirty="0">
                <a:solidFill>
                  <a:srgbClr val="00205B"/>
                </a:solidFill>
              </a:rPr>
              <a:t>2.	Sportsmanship</a:t>
            </a:r>
            <a:endPar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endPar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r>
              <a:rPr lang="en-US" sz="4000" b="1" dirty="0">
                <a:solidFill>
                  <a:srgbClr val="00205B"/>
                </a:solidFill>
              </a:rPr>
              <a:t>3.	Defenseless Player / Targeting</a:t>
            </a:r>
            <a:endPar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4005975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EE96-7167-195B-423C-EECBD5A2C9E6}"/>
              </a:ext>
            </a:extLst>
          </p:cNvPr>
          <p:cNvSpPr>
            <a:spLocks noGrp="1"/>
          </p:cNvSpPr>
          <p:nvPr>
            <p:ph type="title"/>
          </p:nvPr>
        </p:nvSpPr>
        <p:spPr/>
        <p:txBody>
          <a:bodyPr/>
          <a:lstStyle/>
          <a:p>
            <a:r>
              <a:rPr lang="en-US" dirty="0"/>
              <a:t>ILLEGAL AND IMPROPERLY WORN PLAYER EQUIPMENT</a:t>
            </a:r>
          </a:p>
        </p:txBody>
      </p:sp>
      <p:sp>
        <p:nvSpPr>
          <p:cNvPr id="4" name="Content Placeholder 2">
            <a:extLst>
              <a:ext uri="{FF2B5EF4-FFF2-40B4-BE49-F238E27FC236}">
                <a16:creationId xmlns:a16="http://schemas.microsoft.com/office/drawing/2014/main" id="{B405F6F9-F800-9417-2E02-489DDB30E0A7}"/>
              </a:ext>
            </a:extLst>
          </p:cNvPr>
          <p:cNvSpPr>
            <a:spLocks noGrp="1"/>
          </p:cNvSpPr>
          <p:nvPr>
            <p:ph idx="1"/>
          </p:nvPr>
        </p:nvSpPr>
        <p:spPr>
          <a:xfrm>
            <a:off x="7281798" y="1534590"/>
            <a:ext cx="4747070" cy="4624670"/>
          </a:xfrm>
        </p:spPr>
        <p:txBody>
          <a:bodyPr>
            <a:normAutofit fontScale="92500" lnSpcReduction="10000"/>
          </a:bodyPr>
          <a:lstStyle/>
          <a:p>
            <a:pPr marL="0" indent="0">
              <a:buNone/>
            </a:pPr>
            <a:r>
              <a:rPr lang="en-US" dirty="0">
                <a:solidFill>
                  <a:schemeClr val="tx1"/>
                </a:solidFill>
              </a:rPr>
              <a:t>To support the safety of all participants, players must wear equipment and uniforms that are properly fitted and worn as intended by the manufacturer. Before starting each game, the head coach must verify that all players are properly and legally equipped. Allowing players to use illegal equipment or to wear required equipment improperly could subject the coach to a penalty.</a:t>
            </a:r>
          </a:p>
        </p:txBody>
      </p:sp>
      <p:pic>
        <p:nvPicPr>
          <p:cNvPr id="5" name="Picture 4" descr="A diagram of a football player&#10;&#10;Description automatically generated">
            <a:extLst>
              <a:ext uri="{FF2B5EF4-FFF2-40B4-BE49-F238E27FC236}">
                <a16:creationId xmlns:a16="http://schemas.microsoft.com/office/drawing/2014/main" id="{7BD448F2-16AD-F3BE-4A62-4888096DF5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534591"/>
            <a:ext cx="6381006" cy="4332059"/>
          </a:xfrm>
          <a:prstGeom prst="rect">
            <a:avLst/>
          </a:prstGeom>
        </p:spPr>
      </p:pic>
    </p:spTree>
    <p:extLst>
      <p:ext uri="{BB962C8B-B14F-4D97-AF65-F5344CB8AC3E}">
        <p14:creationId xmlns:p14="http://schemas.microsoft.com/office/powerpoint/2010/main" val="656430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203BF-0CC0-AB35-A8BA-5433D830944D}"/>
              </a:ext>
            </a:extLst>
          </p:cNvPr>
          <p:cNvSpPr>
            <a:spLocks noGrp="1"/>
          </p:cNvSpPr>
          <p:nvPr>
            <p:ph type="title"/>
          </p:nvPr>
        </p:nvSpPr>
        <p:spPr/>
        <p:txBody>
          <a:bodyPr/>
          <a:lstStyle/>
          <a:p>
            <a:r>
              <a:rPr lang="en-US" dirty="0"/>
              <a:t>ILLEGAL AND IMPROPERLY WORN PLAYER EQUIPMENT</a:t>
            </a:r>
          </a:p>
        </p:txBody>
      </p:sp>
      <p:sp>
        <p:nvSpPr>
          <p:cNvPr id="4" name="Content Placeholder 9">
            <a:extLst>
              <a:ext uri="{FF2B5EF4-FFF2-40B4-BE49-F238E27FC236}">
                <a16:creationId xmlns:a16="http://schemas.microsoft.com/office/drawing/2014/main" id="{4FFAC2B4-3F52-DFC4-CDFC-919FADCF0937}"/>
              </a:ext>
            </a:extLst>
          </p:cNvPr>
          <p:cNvSpPr>
            <a:spLocks noGrp="1"/>
          </p:cNvSpPr>
          <p:nvPr>
            <p:ph idx="1"/>
          </p:nvPr>
        </p:nvSpPr>
        <p:spPr>
          <a:xfrm>
            <a:off x="577970" y="4732020"/>
            <a:ext cx="10878507" cy="1249680"/>
          </a:xfrm>
        </p:spPr>
        <p:txBody>
          <a:bodyPr>
            <a:noAutofit/>
          </a:bodyPr>
          <a:lstStyle/>
          <a:p>
            <a:pPr marL="0" indent="0">
              <a:buNone/>
            </a:pPr>
            <a:r>
              <a:rPr lang="en-US" dirty="0">
                <a:solidFill>
                  <a:schemeClr val="tx1"/>
                </a:solidFill>
              </a:rPr>
              <a:t>Illegal (prohibited) equipment includes jewelry (A), tinted visors (B), non-compliant eye shade (C), bands worn around the upper arm, neck or legs (D), and uniform adornments like towels that do not conform to rules (E).</a:t>
            </a:r>
          </a:p>
        </p:txBody>
      </p:sp>
      <p:pic>
        <p:nvPicPr>
          <p:cNvPr id="6" name="Picture 5" descr="A collage of a football player&#10;&#10;AI-generated content may be incorrect.">
            <a:extLst>
              <a:ext uri="{FF2B5EF4-FFF2-40B4-BE49-F238E27FC236}">
                <a16:creationId xmlns:a16="http://schemas.microsoft.com/office/drawing/2014/main" id="{F4AC2942-BF40-E1AE-D108-27E9E8F47191}"/>
              </a:ext>
            </a:extLst>
          </p:cNvPr>
          <p:cNvPicPr>
            <a:picLocks noChangeAspect="1"/>
          </p:cNvPicPr>
          <p:nvPr/>
        </p:nvPicPr>
        <p:blipFill>
          <a:blip r:embed="rId3"/>
          <a:stretch>
            <a:fillRect/>
          </a:stretch>
        </p:blipFill>
        <p:spPr>
          <a:xfrm>
            <a:off x="838200" y="1807457"/>
            <a:ext cx="9806940" cy="2855983"/>
          </a:xfrm>
          <a:prstGeom prst="rect">
            <a:avLst/>
          </a:prstGeom>
        </p:spPr>
      </p:pic>
    </p:spTree>
    <p:extLst>
      <p:ext uri="{BB962C8B-B14F-4D97-AF65-F5344CB8AC3E}">
        <p14:creationId xmlns:p14="http://schemas.microsoft.com/office/powerpoint/2010/main" val="4036607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43B9B-1362-E916-767A-CC4C297DCF80}"/>
              </a:ext>
            </a:extLst>
          </p:cNvPr>
          <p:cNvSpPr>
            <a:spLocks noGrp="1"/>
          </p:cNvSpPr>
          <p:nvPr>
            <p:ph type="title"/>
          </p:nvPr>
        </p:nvSpPr>
        <p:spPr/>
        <p:txBody>
          <a:bodyPr/>
          <a:lstStyle/>
          <a:p>
            <a:r>
              <a:rPr lang="en-US" dirty="0"/>
              <a:t>ILLEGAL AND IMPROPERLY WORN PLAYER EQUIPMENT</a:t>
            </a:r>
          </a:p>
        </p:txBody>
      </p:sp>
      <p:sp>
        <p:nvSpPr>
          <p:cNvPr id="4" name="Content Placeholder 7">
            <a:extLst>
              <a:ext uri="{FF2B5EF4-FFF2-40B4-BE49-F238E27FC236}">
                <a16:creationId xmlns:a16="http://schemas.microsoft.com/office/drawing/2014/main" id="{839B7151-04AC-6725-4345-19EC978C32B8}"/>
              </a:ext>
            </a:extLst>
          </p:cNvPr>
          <p:cNvSpPr>
            <a:spLocks noGrp="1"/>
          </p:cNvSpPr>
          <p:nvPr>
            <p:ph idx="1"/>
          </p:nvPr>
        </p:nvSpPr>
        <p:spPr>
          <a:xfrm>
            <a:off x="838200" y="5151550"/>
            <a:ext cx="9536806" cy="1058695"/>
          </a:xfrm>
        </p:spPr>
        <p:txBody>
          <a:bodyPr/>
          <a:lstStyle/>
          <a:p>
            <a:pPr marL="0" indent="0">
              <a:buNone/>
            </a:pPr>
            <a:r>
              <a:rPr lang="en-US" sz="2000" dirty="0">
                <a:solidFill>
                  <a:schemeClr val="tx1"/>
                </a:solidFill>
              </a:rPr>
              <a:t>Improperly worn equipment pertains to all equipment that is otherwise legal but not worn as intended. Examples include pants not covering the knees, tooth and mouth protectors not being worn as play starts and shoulder pads not properly covered by the jersey.</a:t>
            </a:r>
          </a:p>
        </p:txBody>
      </p:sp>
      <p:pic>
        <p:nvPicPr>
          <p:cNvPr id="5" name="Picture 4" descr="A football player with a ball&#10;&#10;AI-generated content may be incorrect.">
            <a:extLst>
              <a:ext uri="{FF2B5EF4-FFF2-40B4-BE49-F238E27FC236}">
                <a16:creationId xmlns:a16="http://schemas.microsoft.com/office/drawing/2014/main" id="{CBF314A5-F577-FB1E-FBC4-37ED34A998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820" y="1690688"/>
            <a:ext cx="9082065" cy="3413409"/>
          </a:xfrm>
          <a:prstGeom prst="rect">
            <a:avLst/>
          </a:prstGeom>
        </p:spPr>
      </p:pic>
    </p:spTree>
    <p:extLst>
      <p:ext uri="{BB962C8B-B14F-4D97-AF65-F5344CB8AC3E}">
        <p14:creationId xmlns:p14="http://schemas.microsoft.com/office/powerpoint/2010/main" val="3513718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70AD-5BEA-A397-1CC3-CBC05FFCD727}"/>
              </a:ext>
            </a:extLst>
          </p:cNvPr>
          <p:cNvSpPr>
            <a:spLocks noGrp="1"/>
          </p:cNvSpPr>
          <p:nvPr>
            <p:ph type="title"/>
          </p:nvPr>
        </p:nvSpPr>
        <p:spPr/>
        <p:txBody>
          <a:bodyPr/>
          <a:lstStyle/>
          <a:p>
            <a:r>
              <a:rPr lang="en-US" dirty="0"/>
              <a:t>SPORTSMANSHIP</a:t>
            </a:r>
          </a:p>
        </p:txBody>
      </p:sp>
      <p:sp>
        <p:nvSpPr>
          <p:cNvPr id="4" name="Content Placeholder 2">
            <a:extLst>
              <a:ext uri="{FF2B5EF4-FFF2-40B4-BE49-F238E27FC236}">
                <a16:creationId xmlns:a16="http://schemas.microsoft.com/office/drawing/2014/main" id="{EF6A08B7-5B69-BBE6-4E2E-F29629FEEA7D}"/>
              </a:ext>
            </a:extLst>
          </p:cNvPr>
          <p:cNvSpPr>
            <a:spLocks noGrp="1"/>
          </p:cNvSpPr>
          <p:nvPr>
            <p:ph idx="1"/>
          </p:nvPr>
        </p:nvSpPr>
        <p:spPr>
          <a:xfrm>
            <a:off x="6474167" y="1690688"/>
            <a:ext cx="5258486" cy="4043967"/>
          </a:xfrm>
        </p:spPr>
        <p:txBody>
          <a:bodyPr>
            <a:normAutofit/>
          </a:bodyPr>
          <a:lstStyle/>
          <a:p>
            <a:pPr marL="0" indent="0">
              <a:buNone/>
            </a:pPr>
            <a:r>
              <a:rPr lang="en-US" dirty="0">
                <a:solidFill>
                  <a:schemeClr val="tx1"/>
                </a:solidFill>
              </a:rPr>
              <a:t>In determining whether an action rises to the level of an unsportsmanlike conduct foul, game officials should allow for brief, spontaneous, emotional reactions at the end of a play. However, game officials should penalize acts that are prolonged, choreographed or directed at an opponent.</a:t>
            </a:r>
            <a:endParaRPr lang="en-US" dirty="0"/>
          </a:p>
        </p:txBody>
      </p:sp>
      <p:pic>
        <p:nvPicPr>
          <p:cNvPr id="5" name="Picture 4" descr="A football player in a uniform&#10;&#10;AI-generated content may be incorrect.">
            <a:extLst>
              <a:ext uri="{FF2B5EF4-FFF2-40B4-BE49-F238E27FC236}">
                <a16:creationId xmlns:a16="http://schemas.microsoft.com/office/drawing/2014/main" id="{C963AC29-AB8A-09C9-6AF2-C386877BE2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452" y="1444384"/>
            <a:ext cx="5367727" cy="4376762"/>
          </a:xfrm>
          <a:prstGeom prst="rect">
            <a:avLst/>
          </a:prstGeom>
        </p:spPr>
      </p:pic>
    </p:spTree>
    <p:extLst>
      <p:ext uri="{BB962C8B-B14F-4D97-AF65-F5344CB8AC3E}">
        <p14:creationId xmlns:p14="http://schemas.microsoft.com/office/powerpoint/2010/main" val="1174421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4DE79-06BE-90D2-4EFF-38E593F944CD}"/>
              </a:ext>
            </a:extLst>
          </p:cNvPr>
          <p:cNvSpPr>
            <a:spLocks noGrp="1"/>
          </p:cNvSpPr>
          <p:nvPr>
            <p:ph type="title"/>
          </p:nvPr>
        </p:nvSpPr>
        <p:spPr/>
        <p:txBody>
          <a:bodyPr/>
          <a:lstStyle/>
          <a:p>
            <a:r>
              <a:rPr lang="en-US" dirty="0"/>
              <a:t>DEFENSELESS PLAYER/TARGETING</a:t>
            </a:r>
          </a:p>
        </p:txBody>
      </p:sp>
      <p:sp>
        <p:nvSpPr>
          <p:cNvPr id="4" name="Content Placeholder 2">
            <a:extLst>
              <a:ext uri="{FF2B5EF4-FFF2-40B4-BE49-F238E27FC236}">
                <a16:creationId xmlns:a16="http://schemas.microsoft.com/office/drawing/2014/main" id="{0D55DD22-2156-1A9E-732E-E5A6EB8A8D67}"/>
              </a:ext>
            </a:extLst>
          </p:cNvPr>
          <p:cNvSpPr>
            <a:spLocks noGrp="1"/>
          </p:cNvSpPr>
          <p:nvPr>
            <p:ph idx="1"/>
          </p:nvPr>
        </p:nvSpPr>
        <p:spPr>
          <a:xfrm>
            <a:off x="780249" y="4477520"/>
            <a:ext cx="10727027" cy="1491838"/>
          </a:xfrm>
        </p:spPr>
        <p:txBody>
          <a:bodyPr>
            <a:normAutofit/>
          </a:bodyPr>
          <a:lstStyle/>
          <a:p>
            <a:pPr marL="0" indent="0">
              <a:buNone/>
            </a:pPr>
            <a:r>
              <a:rPr lang="en-US" sz="2000" dirty="0">
                <a:solidFill>
                  <a:schemeClr val="tx1"/>
                </a:solidFill>
              </a:rPr>
              <a:t>A defenseless player is a player who, because of his physical position and focus of concentration, is especially vulnerable to injury. The player remains defenseless until the player’s physical position and focus of concentration allows the player to have a chance to protect himself. Defenseless players include (A) passers, (B) receivers, (C) sliding runners, and (D) those illegally blocked from the blindside.</a:t>
            </a:r>
          </a:p>
        </p:txBody>
      </p:sp>
      <p:pic>
        <p:nvPicPr>
          <p:cNvPr id="5" name="Picture 4" descr="A football player falling off the ground&#10;&#10;AI-generated content may be incorrect.">
            <a:extLst>
              <a:ext uri="{FF2B5EF4-FFF2-40B4-BE49-F238E27FC236}">
                <a16:creationId xmlns:a16="http://schemas.microsoft.com/office/drawing/2014/main" id="{9AEE52C3-DE79-5D27-0DF5-202FA671A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427022"/>
            <a:ext cx="10629298" cy="2941846"/>
          </a:xfrm>
          <a:prstGeom prst="rect">
            <a:avLst/>
          </a:prstGeom>
        </p:spPr>
      </p:pic>
    </p:spTree>
    <p:extLst>
      <p:ext uri="{BB962C8B-B14F-4D97-AF65-F5344CB8AC3E}">
        <p14:creationId xmlns:p14="http://schemas.microsoft.com/office/powerpoint/2010/main" val="1418081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E2E2-A205-CA77-4D16-57921E881438}"/>
              </a:ext>
            </a:extLst>
          </p:cNvPr>
          <p:cNvSpPr>
            <a:spLocks noGrp="1"/>
          </p:cNvSpPr>
          <p:nvPr>
            <p:ph type="title"/>
          </p:nvPr>
        </p:nvSpPr>
        <p:spPr/>
        <p:txBody>
          <a:bodyPr/>
          <a:lstStyle/>
          <a:p>
            <a:r>
              <a:rPr lang="en-US" dirty="0"/>
              <a:t>NFHS </a:t>
            </a:r>
            <a:r>
              <a:rPr lang="en-US" cap="none" dirty="0"/>
              <a:t>Digital</a:t>
            </a:r>
            <a:endParaRPr lang="en-US" dirty="0"/>
          </a:p>
        </p:txBody>
      </p:sp>
      <p:sp>
        <p:nvSpPr>
          <p:cNvPr id="3" name="Content Placeholder 2">
            <a:extLst>
              <a:ext uri="{FF2B5EF4-FFF2-40B4-BE49-F238E27FC236}">
                <a16:creationId xmlns:a16="http://schemas.microsoft.com/office/drawing/2014/main" id="{59687457-F21C-DCE4-195D-918145CF1333}"/>
              </a:ext>
            </a:extLst>
          </p:cNvPr>
          <p:cNvSpPr>
            <a:spLocks noGrp="1"/>
          </p:cNvSpPr>
          <p:nvPr>
            <p:ph idx="1"/>
          </p:nvPr>
        </p:nvSpPr>
        <p:spPr>
          <a:xfrm>
            <a:off x="6000750" y="1989138"/>
            <a:ext cx="5967412" cy="4338637"/>
          </a:xfrm>
        </p:spPr>
        <p:txBody>
          <a:bodyPr>
            <a:normAutofit/>
          </a:bodyPr>
          <a:lstStyle/>
          <a:p>
            <a:r>
              <a:rPr lang="en-US" b="1" dirty="0"/>
              <a:t>NFHS Digital Mobile app</a:t>
            </a:r>
            <a:r>
              <a:rPr lang="en-US" dirty="0"/>
              <a:t> includes:</a:t>
            </a:r>
          </a:p>
          <a:p>
            <a:pPr lvl="1"/>
            <a:r>
              <a:rPr lang="en-US" dirty="0"/>
              <a:t>Rules Publications</a:t>
            </a:r>
          </a:p>
          <a:p>
            <a:pPr lvl="1"/>
            <a:r>
              <a:rPr lang="en-US" dirty="0"/>
              <a:t>NFHS Case Books</a:t>
            </a:r>
          </a:p>
          <a:p>
            <a:pPr lvl="1"/>
            <a:r>
              <a:rPr lang="en-US" dirty="0"/>
              <a:t>NFHS Officials manuals</a:t>
            </a:r>
          </a:p>
          <a:p>
            <a:pPr lvl="1"/>
            <a:r>
              <a:rPr lang="en-US" dirty="0"/>
              <a:t>Other NFHS Digital Publications</a:t>
            </a:r>
          </a:p>
          <a:p>
            <a:r>
              <a:rPr lang="en-US" dirty="0"/>
              <a:t>Website organized for associations and individuals to assign books and manage purchases</a:t>
            </a:r>
          </a:p>
          <a:p>
            <a:r>
              <a:rPr lang="en-US" dirty="0"/>
              <a:t>Visit </a:t>
            </a:r>
            <a:r>
              <a:rPr lang="en-US" sz="2000" u="sng" dirty="0">
                <a:hlinkClick r:id="rId3"/>
              </a:rPr>
              <a:t>https://support.nfhsdigital.org/support/solutions</a:t>
            </a:r>
            <a:r>
              <a:rPr lang="en-US" sz="2000" dirty="0"/>
              <a:t> </a:t>
            </a:r>
          </a:p>
          <a:p>
            <a:endParaRPr lang="en-US" i="1" dirty="0">
              <a:solidFill>
                <a:srgbClr val="D50032"/>
              </a:solidFill>
            </a:endParaRPr>
          </a:p>
        </p:txBody>
      </p:sp>
      <p:sp>
        <p:nvSpPr>
          <p:cNvPr id="4" name="Footer Placeholder 3">
            <a:extLst>
              <a:ext uri="{FF2B5EF4-FFF2-40B4-BE49-F238E27FC236}">
                <a16:creationId xmlns:a16="http://schemas.microsoft.com/office/drawing/2014/main" id="{107FD23E-C85E-4593-EBBF-A04A353A3D29}"/>
              </a:ext>
            </a:extLst>
          </p:cNvPr>
          <p:cNvSpPr>
            <a:spLocks noGrp="1"/>
          </p:cNvSpPr>
          <p:nvPr>
            <p:ph type="ftr" sz="quarter" idx="11"/>
          </p:nvPr>
        </p:nvSpPr>
        <p:spPr>
          <a:xfrm>
            <a:off x="9997018" y="6524624"/>
            <a:ext cx="1991783" cy="295275"/>
          </a:xfrm>
          <a:prstGeom prst="rect">
            <a:avLst/>
          </a:prstGeom>
        </p:spPr>
        <p:txBody>
          <a:bodyPr vert="horz" lIns="91440" tIns="45720" rIns="91440" bIns="45720" rtlCol="0" anchor="ctr"/>
          <a:lstStyle>
            <a:defPPr>
              <a:defRPr lang="en-US"/>
            </a:defPPr>
            <a:lvl1pPr algn="r" rtl="0" fontAlgn="auto">
              <a:spcBef>
                <a:spcPts val="0"/>
              </a:spcBef>
              <a:spcAft>
                <a:spcPts val="0"/>
              </a:spcAft>
              <a:defRPr sz="14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a:t>www.nfhs.org</a:t>
            </a:r>
          </a:p>
        </p:txBody>
      </p:sp>
      <p:pic>
        <p:nvPicPr>
          <p:cNvPr id="5" name="Picture 4" descr="A logo for a company&#10;&#10;AI-generated content may be incorrect.">
            <a:extLst>
              <a:ext uri="{FF2B5EF4-FFF2-40B4-BE49-F238E27FC236}">
                <a16:creationId xmlns:a16="http://schemas.microsoft.com/office/drawing/2014/main" id="{19EF40BD-4876-4C99-AD2A-F2765D00E1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3838" y="1520786"/>
            <a:ext cx="1975055" cy="1975055"/>
          </a:xfrm>
          <a:prstGeom prst="rect">
            <a:avLst/>
          </a:prstGeom>
          <a:noFill/>
          <a:ln>
            <a:noFill/>
          </a:ln>
        </p:spPr>
      </p:pic>
      <p:pic>
        <p:nvPicPr>
          <p:cNvPr id="6" name="Picture 5" descr="A blue and red logo&#10;&#10;Description automatically generated">
            <a:extLst>
              <a:ext uri="{FF2B5EF4-FFF2-40B4-BE49-F238E27FC236}">
                <a16:creationId xmlns:a16="http://schemas.microsoft.com/office/drawing/2014/main" id="{74C8FFD3-BE11-5FF1-6DE4-E0B52E7510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1526" y="1690688"/>
            <a:ext cx="1400943" cy="1635253"/>
          </a:xfrm>
          <a:prstGeom prst="rect">
            <a:avLst/>
          </a:prstGeom>
        </p:spPr>
      </p:pic>
      <p:pic>
        <p:nvPicPr>
          <p:cNvPr id="8" name="Picture 7" descr="A qr code on a white background&#10;&#10;AI-generated content may be incorrect.">
            <a:extLst>
              <a:ext uri="{FF2B5EF4-FFF2-40B4-BE49-F238E27FC236}">
                <a16:creationId xmlns:a16="http://schemas.microsoft.com/office/drawing/2014/main" id="{A684A948-AEC2-DE81-7B72-4032AE3EB8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1365" y="3427579"/>
            <a:ext cx="2534725" cy="2534725"/>
          </a:xfrm>
          <a:prstGeom prst="rect">
            <a:avLst/>
          </a:prstGeom>
          <a:noFill/>
          <a:ln>
            <a:noFill/>
          </a:ln>
        </p:spPr>
      </p:pic>
    </p:spTree>
    <p:extLst>
      <p:ext uri="{BB962C8B-B14F-4D97-AF65-F5344CB8AC3E}">
        <p14:creationId xmlns:p14="http://schemas.microsoft.com/office/powerpoint/2010/main" val="41763619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66A05-83B6-FDE1-E821-6B5F3EDF0191}"/>
              </a:ext>
            </a:extLst>
          </p:cNvPr>
          <p:cNvSpPr>
            <a:spLocks noGrp="1"/>
          </p:cNvSpPr>
          <p:nvPr>
            <p:ph type="title"/>
          </p:nvPr>
        </p:nvSpPr>
        <p:spPr>
          <a:xfrm>
            <a:off x="4418096" y="2373334"/>
            <a:ext cx="8200939" cy="2111332"/>
          </a:xfrm>
        </p:spPr>
        <p:txBody>
          <a:bodyPr/>
          <a:lstStyle/>
          <a:p>
            <a:pPr algn="ctr"/>
            <a:r>
              <a:rPr lang="en-US" dirty="0"/>
              <a:t>2025-26 NFHS FOOTBALL INFORMATION</a:t>
            </a:r>
          </a:p>
        </p:txBody>
      </p:sp>
      <p:pic>
        <p:nvPicPr>
          <p:cNvPr id="3" name="Picture 2" descr="A group of people playing football&#10;&#10;AI-generated content may be incorrect.">
            <a:extLst>
              <a:ext uri="{FF2B5EF4-FFF2-40B4-BE49-F238E27FC236}">
                <a16:creationId xmlns:a16="http://schemas.microsoft.com/office/drawing/2014/main" id="{51C5AE53-ED70-EFC6-DD43-BD2F6463EF86}"/>
              </a:ext>
            </a:extLst>
          </p:cNvPr>
          <p:cNvPicPr>
            <a:picLocks noChangeAspect="1"/>
          </p:cNvPicPr>
          <p:nvPr/>
        </p:nvPicPr>
        <p:blipFill>
          <a:blip r:embed="rId3"/>
          <a:stretch>
            <a:fillRect/>
          </a:stretch>
        </p:blipFill>
        <p:spPr>
          <a:xfrm>
            <a:off x="0" y="-35625"/>
            <a:ext cx="4841751" cy="6222670"/>
          </a:xfrm>
          <a:prstGeom prst="rect">
            <a:avLst/>
          </a:prstGeom>
          <a:noFill/>
          <a:ln w="19050">
            <a:solidFill>
              <a:schemeClr val="bg1"/>
            </a:solidFill>
          </a:ln>
        </p:spPr>
      </p:pic>
    </p:spTree>
    <p:extLst>
      <p:ext uri="{BB962C8B-B14F-4D97-AF65-F5344CB8AC3E}">
        <p14:creationId xmlns:p14="http://schemas.microsoft.com/office/powerpoint/2010/main" val="990949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419F-0220-485C-BB65-11EEBBF3332F}"/>
              </a:ext>
            </a:extLst>
          </p:cNvPr>
          <p:cNvSpPr>
            <a:spLocks noGrp="1"/>
          </p:cNvSpPr>
          <p:nvPr>
            <p:ph type="title"/>
          </p:nvPr>
        </p:nvSpPr>
        <p:spPr/>
        <p:txBody>
          <a:bodyPr>
            <a:normAutofit fontScale="90000"/>
          </a:bodyPr>
          <a:lstStyle/>
          <a:p>
            <a:pPr algn="ctr"/>
            <a:r>
              <a:rPr lang="en-US" cap="all" dirty="0"/>
              <a:t>2026 </a:t>
            </a:r>
            <a:r>
              <a:rPr lang="en-US" cap="all" dirty="0" err="1"/>
              <a:t>nfhs</a:t>
            </a:r>
            <a:r>
              <a:rPr lang="en-US" cap="all" dirty="0"/>
              <a:t> football rule change </a:t>
            </a:r>
            <a:br>
              <a:rPr lang="en-US" cap="all" dirty="0"/>
            </a:br>
            <a:r>
              <a:rPr lang="en-US" cap="all" dirty="0"/>
              <a:t>proposal online form</a:t>
            </a:r>
          </a:p>
        </p:txBody>
      </p:sp>
      <p:sp>
        <p:nvSpPr>
          <p:cNvPr id="3" name="Content Placeholder 2">
            <a:extLst>
              <a:ext uri="{FF2B5EF4-FFF2-40B4-BE49-F238E27FC236}">
                <a16:creationId xmlns:a16="http://schemas.microsoft.com/office/drawing/2014/main" id="{76CDAD6F-1488-4DB9-9EBD-2F37E9151484}"/>
              </a:ext>
            </a:extLst>
          </p:cNvPr>
          <p:cNvSpPr>
            <a:spLocks noGrp="1"/>
          </p:cNvSpPr>
          <p:nvPr>
            <p:ph idx="1"/>
          </p:nvPr>
        </p:nvSpPr>
        <p:spPr>
          <a:xfrm>
            <a:off x="2636322" y="1948481"/>
            <a:ext cx="6666015" cy="4338637"/>
          </a:xfrm>
        </p:spPr>
        <p:txBody>
          <a:bodyPr>
            <a:normAutofit/>
          </a:bodyPr>
          <a:lstStyle/>
          <a:p>
            <a:pPr lvl="0" algn="ctr" eaLnBrk="0" hangingPunct="0">
              <a:spcBef>
                <a:spcPct val="50000"/>
              </a:spcBef>
              <a:buNone/>
              <a:defRPr/>
            </a:pPr>
            <a:r>
              <a:rPr lang="en-US" sz="3600" b="1" u="sng" dirty="0">
                <a:solidFill>
                  <a:srgbClr val="FF0000"/>
                </a:solidFill>
                <a:effectLst>
                  <a:outerShdw blurRad="38100" dist="38100" dir="2700000" algn="tl">
                    <a:srgbClr val="000000">
                      <a:alpha val="43137"/>
                    </a:srgbClr>
                  </a:outerShdw>
                </a:effectLst>
                <a:ea typeface="ＭＳ Ｐゴシック" pitchFamily="34" charset="-128"/>
              </a:rPr>
              <a:t>Due:</a:t>
            </a:r>
            <a:r>
              <a:rPr lang="en-US" sz="3600" b="1" dirty="0">
                <a:solidFill>
                  <a:srgbClr val="FF0000"/>
                </a:solidFill>
                <a:effectLst>
                  <a:outerShdw blurRad="38100" dist="38100" dir="2700000" algn="tl">
                    <a:srgbClr val="000000">
                      <a:alpha val="43137"/>
                    </a:srgbClr>
                  </a:outerShdw>
                </a:effectLst>
                <a:ea typeface="ＭＳ Ｐゴシック" pitchFamily="34" charset="-128"/>
              </a:rPr>
              <a:t>  </a:t>
            </a:r>
          </a:p>
          <a:p>
            <a:pPr lvl="0" algn="ctr" eaLnBrk="0" hangingPunct="0">
              <a:spcBef>
                <a:spcPct val="50000"/>
              </a:spcBef>
              <a:buNone/>
              <a:defRPr/>
            </a:pPr>
            <a:r>
              <a:rPr lang="en-US" sz="3600" b="1" dirty="0">
                <a:solidFill>
                  <a:schemeClr val="tx1"/>
                </a:solidFill>
                <a:effectLst>
                  <a:outerShdw blurRad="38100" dist="38100" dir="2700000" algn="tl">
                    <a:srgbClr val="000000">
                      <a:alpha val="43137"/>
                    </a:srgbClr>
                  </a:outerShdw>
                </a:effectLst>
                <a:ea typeface="ＭＳ Ｐゴシック" pitchFamily="34" charset="-128"/>
              </a:rPr>
              <a:t>November 1, 2025</a:t>
            </a:r>
          </a:p>
          <a:p>
            <a:pPr lvl="0" algn="ctr" eaLnBrk="0" hangingPunct="0">
              <a:spcBef>
                <a:spcPct val="50000"/>
              </a:spcBef>
              <a:buNone/>
              <a:defRPr/>
            </a:pPr>
            <a:endParaRPr lang="en-US" sz="3600" b="1" baseline="30000" dirty="0">
              <a:solidFill>
                <a:srgbClr val="FF0000"/>
              </a:solidFill>
              <a:effectLst>
                <a:outerShdw blurRad="38100" dist="38100" dir="2700000" algn="tl">
                  <a:srgbClr val="000000">
                    <a:alpha val="43137"/>
                  </a:srgbClr>
                </a:outerShdw>
              </a:effectLst>
              <a:ea typeface="ＭＳ Ｐゴシック" pitchFamily="34" charset="-128"/>
            </a:endParaRPr>
          </a:p>
          <a:p>
            <a:pPr lvl="0">
              <a:buNone/>
            </a:pPr>
            <a:r>
              <a:rPr lang="en-US" sz="3600" dirty="0">
                <a:solidFill>
                  <a:srgbClr val="414B56"/>
                </a:solidFill>
                <a:effectLst>
                  <a:outerShdw blurRad="38100" dist="38100" dir="2700000" algn="tl">
                    <a:srgbClr val="000000">
                      <a:alpha val="43137"/>
                    </a:srgbClr>
                  </a:outerShdw>
                </a:effectLst>
              </a:rPr>
              <a:t>  </a:t>
            </a:r>
            <a:r>
              <a:rPr lang="en-US" sz="3600" b="1" dirty="0">
                <a:solidFill>
                  <a:srgbClr val="FF0000"/>
                </a:solidFill>
                <a:effectLst>
                  <a:outerShdw blurRad="38100" dist="38100" dir="2700000" algn="tl">
                    <a:srgbClr val="000000">
                      <a:alpha val="43137"/>
                    </a:srgbClr>
                  </a:outerShdw>
                </a:effectLst>
              </a:rPr>
              <a:t>Must be submitted to your state association office for approval. </a:t>
            </a:r>
          </a:p>
          <a:p>
            <a:endParaRPr lang="en-US" dirty="0"/>
          </a:p>
        </p:txBody>
      </p:sp>
    </p:spTree>
    <p:extLst>
      <p:ext uri="{BB962C8B-B14F-4D97-AF65-F5344CB8AC3E}">
        <p14:creationId xmlns:p14="http://schemas.microsoft.com/office/powerpoint/2010/main" val="202356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8EABD-A4E4-4FE4-A869-882380F904C7}"/>
              </a:ext>
            </a:extLst>
          </p:cNvPr>
          <p:cNvSpPr>
            <a:spLocks noGrp="1"/>
          </p:cNvSpPr>
          <p:nvPr>
            <p:ph type="title"/>
          </p:nvPr>
        </p:nvSpPr>
        <p:spPr>
          <a:xfrm>
            <a:off x="106879" y="365125"/>
            <a:ext cx="9535885" cy="1325563"/>
          </a:xfrm>
        </p:spPr>
        <p:txBody>
          <a:bodyPr/>
          <a:lstStyle/>
          <a:p>
            <a:r>
              <a:rPr lang="en-US" dirty="0"/>
              <a:t>2025-26 </a:t>
            </a:r>
            <a:r>
              <a:rPr lang="en-US" cap="all" dirty="0" err="1"/>
              <a:t>nfhs</a:t>
            </a:r>
            <a:r>
              <a:rPr lang="en-US" cap="all" dirty="0"/>
              <a:t> football information</a:t>
            </a:r>
          </a:p>
        </p:txBody>
      </p:sp>
      <p:sp>
        <p:nvSpPr>
          <p:cNvPr id="3" name="Content Placeholder 2">
            <a:extLst>
              <a:ext uri="{FF2B5EF4-FFF2-40B4-BE49-F238E27FC236}">
                <a16:creationId xmlns:a16="http://schemas.microsoft.com/office/drawing/2014/main" id="{28FF68E7-1A3B-4440-8138-D6FD358113CB}"/>
              </a:ext>
            </a:extLst>
          </p:cNvPr>
          <p:cNvSpPr>
            <a:spLocks noGrp="1"/>
          </p:cNvSpPr>
          <p:nvPr>
            <p:ph idx="1"/>
          </p:nvPr>
        </p:nvSpPr>
        <p:spPr>
          <a:xfrm>
            <a:off x="1463041" y="1848829"/>
            <a:ext cx="10504594" cy="4253316"/>
          </a:xfrm>
        </p:spPr>
        <p:txBody>
          <a:bodyPr>
            <a:normAutofit fontScale="92500" lnSpcReduction="20000"/>
          </a:bodyPr>
          <a:lstStyle/>
          <a:p>
            <a:pPr lvl="0">
              <a:lnSpc>
                <a:spcPct val="80000"/>
              </a:lnSpc>
              <a:defRPr/>
            </a:pPr>
            <a:r>
              <a:rPr lang="en-US" sz="2400" b="1" dirty="0">
                <a:solidFill>
                  <a:srgbClr val="414B56"/>
                </a:solidFill>
                <a:effectLst>
                  <a:outerShdw blurRad="38100" dist="38100" dir="2700000" algn="tl">
                    <a:srgbClr val="C0C0C0"/>
                  </a:outerShdw>
                </a:effectLst>
              </a:rPr>
              <a:t>2025 </a:t>
            </a:r>
            <a:r>
              <a:rPr lang="en-US" sz="2400" b="1" u="sng" dirty="0">
                <a:solidFill>
                  <a:srgbClr val="414B56"/>
                </a:solidFill>
                <a:effectLst>
                  <a:outerShdw blurRad="38100" dist="38100" dir="2700000" algn="tl">
                    <a:srgbClr val="C0C0C0"/>
                  </a:outerShdw>
                </a:effectLst>
              </a:rPr>
              <a:t>In-Person</a:t>
            </a:r>
            <a:r>
              <a:rPr lang="en-US" sz="2400" b="1" dirty="0">
                <a:solidFill>
                  <a:srgbClr val="414B56"/>
                </a:solidFill>
                <a:effectLst>
                  <a:outerShdw blurRad="38100" dist="38100" dir="2700000" algn="tl">
                    <a:srgbClr val="C0C0C0"/>
                  </a:outerShdw>
                </a:effectLst>
              </a:rPr>
              <a:t> NFHS Football Rules State Interpreters Meeting</a:t>
            </a:r>
          </a:p>
          <a:p>
            <a:pPr lvl="1">
              <a:lnSpc>
                <a:spcPct val="80000"/>
              </a:lnSpc>
              <a:defRPr/>
            </a:pPr>
            <a:r>
              <a:rPr lang="en-US" dirty="0">
                <a:solidFill>
                  <a:srgbClr val="414B56"/>
                </a:solidFill>
              </a:rPr>
              <a:t>June 29, 2025  (NFHS Summer Meeting – Chicago, IL)</a:t>
            </a:r>
            <a:endParaRPr lang="en-US" b="1" dirty="0">
              <a:solidFill>
                <a:srgbClr val="414B56"/>
              </a:solidFill>
              <a:effectLst>
                <a:outerShdw blurRad="38100" dist="38100" dir="2700000" algn="tl">
                  <a:srgbClr val="C0C0C0"/>
                </a:outerShdw>
              </a:effectLst>
            </a:endParaRPr>
          </a:p>
          <a:p>
            <a:pPr lvl="1">
              <a:lnSpc>
                <a:spcPct val="80000"/>
              </a:lnSpc>
              <a:defRPr/>
            </a:pPr>
            <a:r>
              <a:rPr lang="en-US" dirty="0">
                <a:solidFill>
                  <a:srgbClr val="414B56"/>
                </a:solidFill>
              </a:rPr>
              <a:t>3:45 p.m. (Central Time)</a:t>
            </a:r>
          </a:p>
          <a:p>
            <a:pPr lvl="1">
              <a:lnSpc>
                <a:spcPct val="80000"/>
              </a:lnSpc>
              <a:defRPr/>
            </a:pPr>
            <a:endParaRPr lang="en-US" dirty="0">
              <a:solidFill>
                <a:srgbClr val="414B56"/>
              </a:solidFill>
            </a:endParaRPr>
          </a:p>
          <a:p>
            <a:pPr lvl="0">
              <a:lnSpc>
                <a:spcPct val="80000"/>
              </a:lnSpc>
              <a:defRPr/>
            </a:pPr>
            <a:r>
              <a:rPr lang="en-US" sz="2400" b="1" dirty="0">
                <a:solidFill>
                  <a:srgbClr val="414B56"/>
                </a:solidFill>
                <a:effectLst>
                  <a:outerShdw blurRad="38100" dist="38100" dir="2700000" algn="tl">
                    <a:srgbClr val="C0C0C0"/>
                  </a:outerShdw>
                </a:effectLst>
              </a:rPr>
              <a:t>2025 </a:t>
            </a:r>
            <a:r>
              <a:rPr lang="en-US" sz="2400" b="1" u="sng" dirty="0">
                <a:solidFill>
                  <a:srgbClr val="414B56"/>
                </a:solidFill>
                <a:effectLst>
                  <a:outerShdw blurRad="38100" dist="38100" dir="2700000" algn="tl">
                    <a:srgbClr val="C0C0C0"/>
                  </a:outerShdw>
                </a:effectLst>
              </a:rPr>
              <a:t>Online</a:t>
            </a:r>
            <a:r>
              <a:rPr lang="en-US" sz="2400" b="1" dirty="0">
                <a:solidFill>
                  <a:srgbClr val="414B56"/>
                </a:solidFill>
                <a:effectLst>
                  <a:outerShdw blurRad="38100" dist="38100" dir="2700000" algn="tl">
                    <a:srgbClr val="C0C0C0"/>
                  </a:outerShdw>
                </a:effectLst>
              </a:rPr>
              <a:t> Mid-Season NFHS Football Rules Webinar</a:t>
            </a:r>
          </a:p>
          <a:p>
            <a:pPr lvl="1">
              <a:lnSpc>
                <a:spcPct val="80000"/>
              </a:lnSpc>
              <a:defRPr/>
            </a:pPr>
            <a:r>
              <a:rPr lang="en-US" dirty="0">
                <a:solidFill>
                  <a:srgbClr val="414B56"/>
                </a:solidFill>
              </a:rPr>
              <a:t>September 22, 2025</a:t>
            </a:r>
            <a:endParaRPr lang="en-US" b="1" dirty="0">
              <a:solidFill>
                <a:srgbClr val="414B56"/>
              </a:solidFill>
              <a:effectLst>
                <a:outerShdw blurRad="38100" dist="38100" dir="2700000" algn="tl">
                  <a:srgbClr val="C0C0C0"/>
                </a:outerShdw>
              </a:effectLst>
            </a:endParaRPr>
          </a:p>
          <a:p>
            <a:pPr lvl="1">
              <a:lnSpc>
                <a:spcPct val="80000"/>
              </a:lnSpc>
              <a:defRPr/>
            </a:pPr>
            <a:r>
              <a:rPr lang="en-US" dirty="0">
                <a:solidFill>
                  <a:srgbClr val="414B56"/>
                </a:solidFill>
              </a:rPr>
              <a:t>2:00 p.m. (Eastern Time)</a:t>
            </a:r>
          </a:p>
          <a:p>
            <a:pPr lvl="0">
              <a:lnSpc>
                <a:spcPct val="80000"/>
              </a:lnSpc>
              <a:buNone/>
              <a:defRPr/>
            </a:pPr>
            <a:endParaRPr lang="en-US" sz="2400" b="1" dirty="0">
              <a:solidFill>
                <a:srgbClr val="414B56"/>
              </a:solidFill>
              <a:effectLst>
                <a:outerShdw blurRad="38100" dist="38100" dir="2700000" algn="tl">
                  <a:srgbClr val="C0C0C0"/>
                </a:outerShdw>
              </a:effectLst>
            </a:endParaRPr>
          </a:p>
          <a:p>
            <a:pPr lvl="0">
              <a:lnSpc>
                <a:spcPct val="80000"/>
              </a:lnSpc>
              <a:defRPr/>
            </a:pPr>
            <a:r>
              <a:rPr lang="en-US" sz="2400" b="1" dirty="0">
                <a:solidFill>
                  <a:srgbClr val="414B56"/>
                </a:solidFill>
                <a:effectLst>
                  <a:outerShdw blurRad="38100" dist="38100" dir="2700000" algn="tl">
                    <a:srgbClr val="C0C0C0"/>
                  </a:outerShdw>
                </a:effectLst>
              </a:rPr>
              <a:t>2026 NFHS Football Rule Change Proposal Form Due</a:t>
            </a:r>
          </a:p>
          <a:p>
            <a:pPr lvl="1">
              <a:lnSpc>
                <a:spcPct val="80000"/>
              </a:lnSpc>
              <a:defRPr/>
            </a:pPr>
            <a:r>
              <a:rPr lang="en-US" dirty="0">
                <a:solidFill>
                  <a:srgbClr val="414B56"/>
                </a:solidFill>
              </a:rPr>
              <a:t>November 1, 2025</a:t>
            </a:r>
          </a:p>
          <a:p>
            <a:pPr marL="457200" lvl="1" indent="0">
              <a:lnSpc>
                <a:spcPct val="80000"/>
              </a:lnSpc>
              <a:buNone/>
              <a:defRPr/>
            </a:pPr>
            <a:endParaRPr lang="en-US" dirty="0">
              <a:solidFill>
                <a:srgbClr val="414B56"/>
              </a:solidFill>
            </a:endParaRPr>
          </a:p>
          <a:p>
            <a:pPr lvl="0">
              <a:lnSpc>
                <a:spcPct val="80000"/>
              </a:lnSpc>
              <a:defRPr/>
            </a:pPr>
            <a:r>
              <a:rPr lang="en-US" sz="2400" b="1" dirty="0">
                <a:solidFill>
                  <a:srgbClr val="414B56"/>
                </a:solidFill>
                <a:effectLst>
                  <a:outerShdw blurRad="38100" dist="38100" dir="2700000" algn="tl">
                    <a:srgbClr val="C0C0C0"/>
                  </a:outerShdw>
                </a:effectLst>
              </a:rPr>
              <a:t>2026 NFHS Football Rules Committee Meeting</a:t>
            </a:r>
            <a:r>
              <a:rPr lang="en-US" sz="2400" dirty="0">
                <a:solidFill>
                  <a:srgbClr val="414B56"/>
                </a:solidFill>
              </a:rPr>
              <a:t> 	</a:t>
            </a:r>
          </a:p>
          <a:p>
            <a:pPr lvl="1">
              <a:lnSpc>
                <a:spcPct val="80000"/>
              </a:lnSpc>
              <a:defRPr/>
            </a:pPr>
            <a:r>
              <a:rPr lang="en-US" dirty="0">
                <a:solidFill>
                  <a:srgbClr val="414B56"/>
                </a:solidFill>
              </a:rPr>
              <a:t>January  12-14, 2026</a:t>
            </a:r>
          </a:p>
          <a:p>
            <a:pPr lvl="1">
              <a:lnSpc>
                <a:spcPct val="80000"/>
              </a:lnSpc>
              <a:defRPr/>
            </a:pPr>
            <a:r>
              <a:rPr lang="en-US" dirty="0">
                <a:solidFill>
                  <a:srgbClr val="414B56"/>
                </a:solidFill>
              </a:rPr>
              <a:t>Indianapolis, Indiana</a:t>
            </a:r>
          </a:p>
          <a:p>
            <a:pPr marL="457200" lvl="1" indent="0">
              <a:lnSpc>
                <a:spcPct val="80000"/>
              </a:lnSpc>
              <a:buNone/>
              <a:defRPr/>
            </a:pPr>
            <a:endParaRPr lang="en-US" sz="2800" dirty="0">
              <a:solidFill>
                <a:srgbClr val="414B56"/>
              </a:solidFill>
            </a:endParaRPr>
          </a:p>
          <a:p>
            <a:pPr marL="0" indent="0">
              <a:buNone/>
            </a:pPr>
            <a:endParaRPr lang="en-US" dirty="0"/>
          </a:p>
        </p:txBody>
      </p:sp>
    </p:spTree>
    <p:extLst>
      <p:ext uri="{BB962C8B-B14F-4D97-AF65-F5344CB8AC3E}">
        <p14:creationId xmlns:p14="http://schemas.microsoft.com/office/powerpoint/2010/main" val="1017872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9028-92E2-479F-B8F2-334F87818CFC}"/>
              </a:ext>
            </a:extLst>
          </p:cNvPr>
          <p:cNvSpPr>
            <a:spLocks noGrp="1"/>
          </p:cNvSpPr>
          <p:nvPr>
            <p:ph type="title"/>
          </p:nvPr>
        </p:nvSpPr>
        <p:spPr>
          <a:xfrm>
            <a:off x="314065" y="96373"/>
            <a:ext cx="10026649" cy="1204912"/>
          </a:xfrm>
        </p:spPr>
        <p:txBody>
          <a:bodyPr>
            <a:normAutofit fontScale="90000"/>
          </a:bodyPr>
          <a:lstStyle/>
          <a:p>
            <a:r>
              <a:rPr lang="en-US" cap="all" dirty="0" err="1"/>
              <a:t>Nfhs</a:t>
            </a:r>
            <a:r>
              <a:rPr lang="en-US" cap="all" dirty="0"/>
              <a:t> suggested guidelines For management of concussion in sports</a:t>
            </a:r>
          </a:p>
        </p:txBody>
      </p:sp>
      <p:sp>
        <p:nvSpPr>
          <p:cNvPr id="3" name="Content Placeholder 2">
            <a:extLst>
              <a:ext uri="{FF2B5EF4-FFF2-40B4-BE49-F238E27FC236}">
                <a16:creationId xmlns:a16="http://schemas.microsoft.com/office/drawing/2014/main" id="{AB0F5EE9-3FA9-4992-918C-AABB998E7D40}"/>
              </a:ext>
            </a:extLst>
          </p:cNvPr>
          <p:cNvSpPr>
            <a:spLocks noGrp="1"/>
          </p:cNvSpPr>
          <p:nvPr>
            <p:ph idx="1"/>
          </p:nvPr>
        </p:nvSpPr>
        <p:spPr>
          <a:xfrm>
            <a:off x="6346065" y="2464361"/>
            <a:ext cx="4786312" cy="2897186"/>
          </a:xfrm>
        </p:spPr>
        <p:txBody>
          <a:bodyPr/>
          <a:lstStyle/>
          <a:p>
            <a:pPr marL="0" lvl="0" indent="0" algn="ctr" eaLnBrk="0" hangingPunct="0">
              <a:buNone/>
              <a:defRPr/>
            </a:pPr>
            <a:r>
              <a:rPr lang="en-US" sz="3200" b="1" dirty="0">
                <a:solidFill>
                  <a:srgbClr val="FF0000"/>
                </a:solidFill>
                <a:ea typeface="ＭＳ Ｐゴシック" pitchFamily="34" charset="-128"/>
                <a:cs typeface="Arial" pitchFamily="34" charset="0"/>
              </a:rPr>
              <a:t>In the Appendix </a:t>
            </a:r>
          </a:p>
          <a:p>
            <a:pPr marL="0" lvl="0" indent="0" algn="ctr" eaLnBrk="0" hangingPunct="0">
              <a:buNone/>
              <a:defRPr/>
            </a:pPr>
            <a:r>
              <a:rPr lang="en-US" sz="3200" b="1" dirty="0">
                <a:solidFill>
                  <a:srgbClr val="FF0000"/>
                </a:solidFill>
                <a:ea typeface="ＭＳ Ｐゴシック" pitchFamily="34" charset="-128"/>
                <a:cs typeface="Arial" pitchFamily="34" charset="0"/>
              </a:rPr>
              <a:t>in all of the </a:t>
            </a:r>
          </a:p>
          <a:p>
            <a:pPr marL="0" lvl="0" indent="0" algn="ctr" eaLnBrk="0" hangingPunct="0">
              <a:buNone/>
              <a:defRPr/>
            </a:pPr>
            <a:r>
              <a:rPr lang="en-US" sz="3200" b="1" dirty="0">
                <a:solidFill>
                  <a:srgbClr val="FF0000"/>
                </a:solidFill>
                <a:ea typeface="ＭＳ Ｐゴシック" pitchFamily="34" charset="-128"/>
                <a:cs typeface="Arial" pitchFamily="34" charset="0"/>
              </a:rPr>
              <a:t>2025-26 NFHS  </a:t>
            </a:r>
          </a:p>
          <a:p>
            <a:pPr marL="0" lvl="0" indent="0" algn="ctr" eaLnBrk="0" hangingPunct="0">
              <a:buNone/>
              <a:defRPr/>
            </a:pPr>
            <a:r>
              <a:rPr lang="en-US" sz="3200" b="1" dirty="0">
                <a:solidFill>
                  <a:srgbClr val="FF0000"/>
                </a:solidFill>
                <a:ea typeface="ＭＳ Ｐゴシック" pitchFamily="34" charset="-128"/>
                <a:cs typeface="Arial" pitchFamily="34" charset="0"/>
              </a:rPr>
              <a:t>Rules Book</a:t>
            </a:r>
          </a:p>
          <a:p>
            <a:endParaRPr lang="en-US" dirty="0"/>
          </a:p>
        </p:txBody>
      </p:sp>
      <p:sp>
        <p:nvSpPr>
          <p:cNvPr id="4" name="Footer Placeholder 3">
            <a:extLst>
              <a:ext uri="{FF2B5EF4-FFF2-40B4-BE49-F238E27FC236}">
                <a16:creationId xmlns:a16="http://schemas.microsoft.com/office/drawing/2014/main" id="{D7B99B8B-CC17-4980-8447-D9490BFFA18A}"/>
              </a:ext>
            </a:extLst>
          </p:cNvPr>
          <p:cNvSpPr>
            <a:spLocks noGrp="1"/>
          </p:cNvSpPr>
          <p:nvPr>
            <p:ph type="ftr" sz="quarter" idx="11"/>
          </p:nvPr>
        </p:nvSpPr>
        <p:spPr>
          <a:xfrm>
            <a:off x="9997018" y="6524624"/>
            <a:ext cx="1991783" cy="295275"/>
          </a:xfrm>
          <a:prstGeom prst="rect">
            <a:avLst/>
          </a:prstGeom>
        </p:spPr>
        <p:txBody>
          <a:bodyPr vert="horz" lIns="91440" tIns="45720" rIns="91440" bIns="45720" rtlCol="0" anchor="ctr"/>
          <a:lstStyle>
            <a:defPPr>
              <a:defRPr lang="en-US"/>
            </a:defPPr>
            <a:lvl1pPr algn="r" rtl="0" fontAlgn="auto">
              <a:spcBef>
                <a:spcPts val="0"/>
              </a:spcBef>
              <a:spcAft>
                <a:spcPts val="0"/>
              </a:spcAft>
              <a:defRPr sz="14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a:t>www.nfhs.org</a:t>
            </a:r>
          </a:p>
        </p:txBody>
      </p:sp>
      <p:pic>
        <p:nvPicPr>
          <p:cNvPr id="7" name="Picture 6">
            <a:extLst>
              <a:ext uri="{FF2B5EF4-FFF2-40B4-BE49-F238E27FC236}">
                <a16:creationId xmlns:a16="http://schemas.microsoft.com/office/drawing/2014/main" id="{74EE145C-FF85-48EF-1785-464A818E21D6}"/>
              </a:ext>
            </a:extLst>
          </p:cNvPr>
          <p:cNvPicPr>
            <a:picLocks noChangeAspect="1"/>
          </p:cNvPicPr>
          <p:nvPr/>
        </p:nvPicPr>
        <p:blipFill>
          <a:blip r:embed="rId3"/>
          <a:srcRect l="34285" t="11254" r="34546" b="7186"/>
          <a:stretch/>
        </p:blipFill>
        <p:spPr>
          <a:xfrm>
            <a:off x="2830287" y="1301285"/>
            <a:ext cx="3265713" cy="4806721"/>
          </a:xfrm>
          <a:prstGeom prst="rect">
            <a:avLst/>
          </a:prstGeom>
          <a:ln w="19050">
            <a:solidFill>
              <a:srgbClr val="00205B"/>
            </a:solidFill>
          </a:ln>
        </p:spPr>
      </p:pic>
    </p:spTree>
    <p:extLst>
      <p:ext uri="{BB962C8B-B14F-4D97-AF65-F5344CB8AC3E}">
        <p14:creationId xmlns:p14="http://schemas.microsoft.com/office/powerpoint/2010/main" val="29697377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9028-92E2-479F-B8F2-334F87818CFC}"/>
              </a:ext>
            </a:extLst>
          </p:cNvPr>
          <p:cNvSpPr>
            <a:spLocks noGrp="1"/>
          </p:cNvSpPr>
          <p:nvPr>
            <p:ph type="title"/>
          </p:nvPr>
        </p:nvSpPr>
        <p:spPr>
          <a:xfrm>
            <a:off x="741577" y="273916"/>
            <a:ext cx="10026649" cy="1204912"/>
          </a:xfrm>
        </p:spPr>
        <p:txBody>
          <a:bodyPr>
            <a:noAutofit/>
          </a:bodyPr>
          <a:lstStyle/>
          <a:p>
            <a:r>
              <a:rPr lang="en-US" sz="3200" cap="all" dirty="0" err="1"/>
              <a:t>Nfhs</a:t>
            </a:r>
            <a:r>
              <a:rPr lang="en-US" sz="3200" cap="all" dirty="0"/>
              <a:t> guidelines on handling practices and contests during lightning or thunder disturbances</a:t>
            </a:r>
          </a:p>
        </p:txBody>
      </p:sp>
      <p:sp>
        <p:nvSpPr>
          <p:cNvPr id="3" name="Content Placeholder 2">
            <a:extLst>
              <a:ext uri="{FF2B5EF4-FFF2-40B4-BE49-F238E27FC236}">
                <a16:creationId xmlns:a16="http://schemas.microsoft.com/office/drawing/2014/main" id="{AB0F5EE9-3FA9-4992-918C-AABB998E7D40}"/>
              </a:ext>
            </a:extLst>
          </p:cNvPr>
          <p:cNvSpPr>
            <a:spLocks noGrp="1"/>
          </p:cNvSpPr>
          <p:nvPr>
            <p:ph idx="1"/>
          </p:nvPr>
        </p:nvSpPr>
        <p:spPr>
          <a:xfrm>
            <a:off x="6821078" y="2372155"/>
            <a:ext cx="4786312" cy="2897186"/>
          </a:xfrm>
        </p:spPr>
        <p:txBody>
          <a:bodyPr/>
          <a:lstStyle/>
          <a:p>
            <a:pPr marL="0" lvl="0" indent="0" algn="ctr" eaLnBrk="0" hangingPunct="0">
              <a:buNone/>
              <a:defRPr/>
            </a:pPr>
            <a:r>
              <a:rPr lang="en-US" sz="3200" b="1" dirty="0">
                <a:solidFill>
                  <a:srgbClr val="FF0000"/>
                </a:solidFill>
                <a:ea typeface="ＭＳ Ｐゴシック" pitchFamily="34" charset="-128"/>
                <a:cs typeface="Arial" pitchFamily="34" charset="0"/>
              </a:rPr>
              <a:t>In Appendix E</a:t>
            </a:r>
          </a:p>
          <a:p>
            <a:pPr marL="0" lvl="0" indent="0" algn="ctr" eaLnBrk="0" hangingPunct="0">
              <a:buNone/>
              <a:defRPr/>
            </a:pPr>
            <a:r>
              <a:rPr lang="en-US" sz="3200" b="1" dirty="0">
                <a:solidFill>
                  <a:srgbClr val="FF0000"/>
                </a:solidFill>
                <a:ea typeface="ＭＳ Ｐゴシック" pitchFamily="34" charset="-128"/>
                <a:cs typeface="Arial" pitchFamily="34" charset="0"/>
              </a:rPr>
              <a:t>in the </a:t>
            </a:r>
          </a:p>
          <a:p>
            <a:pPr marL="0" lvl="0" indent="0" algn="ctr" eaLnBrk="0" hangingPunct="0">
              <a:buNone/>
              <a:defRPr/>
            </a:pPr>
            <a:r>
              <a:rPr lang="en-US" sz="3200" b="1" dirty="0">
                <a:solidFill>
                  <a:srgbClr val="FF0000"/>
                </a:solidFill>
                <a:ea typeface="ＭＳ Ｐゴシック" pitchFamily="34" charset="-128"/>
                <a:cs typeface="Arial" pitchFamily="34" charset="0"/>
              </a:rPr>
              <a:t>2025 NFHS  </a:t>
            </a:r>
          </a:p>
          <a:p>
            <a:pPr marL="0" lvl="0" indent="0" algn="ctr" eaLnBrk="0" hangingPunct="0">
              <a:buNone/>
              <a:defRPr/>
            </a:pPr>
            <a:r>
              <a:rPr lang="en-US" sz="3200" b="1" dirty="0">
                <a:solidFill>
                  <a:srgbClr val="FF0000"/>
                </a:solidFill>
                <a:ea typeface="ＭＳ Ｐゴシック" pitchFamily="34" charset="-128"/>
                <a:cs typeface="Arial" pitchFamily="34" charset="0"/>
              </a:rPr>
              <a:t>Football Rules Book</a:t>
            </a:r>
          </a:p>
          <a:p>
            <a:endParaRPr lang="en-US" dirty="0"/>
          </a:p>
        </p:txBody>
      </p:sp>
      <p:pic>
        <p:nvPicPr>
          <p:cNvPr id="6" name="Picture 5">
            <a:extLst>
              <a:ext uri="{FF2B5EF4-FFF2-40B4-BE49-F238E27FC236}">
                <a16:creationId xmlns:a16="http://schemas.microsoft.com/office/drawing/2014/main" id="{8462D41C-8A88-908A-52AB-A32CEE13D35C}"/>
              </a:ext>
            </a:extLst>
          </p:cNvPr>
          <p:cNvPicPr>
            <a:picLocks noChangeAspect="1"/>
          </p:cNvPicPr>
          <p:nvPr/>
        </p:nvPicPr>
        <p:blipFill>
          <a:blip r:embed="rId3"/>
          <a:srcRect l="34091" t="10736" r="34156" b="6666"/>
          <a:stretch/>
        </p:blipFill>
        <p:spPr>
          <a:xfrm>
            <a:off x="3520659" y="1496453"/>
            <a:ext cx="3177023" cy="4648590"/>
          </a:xfrm>
          <a:prstGeom prst="rect">
            <a:avLst/>
          </a:prstGeom>
          <a:ln w="19050">
            <a:solidFill>
              <a:srgbClr val="00205B"/>
            </a:solidFill>
          </a:ln>
        </p:spPr>
      </p:pic>
    </p:spTree>
    <p:extLst>
      <p:ext uri="{BB962C8B-B14F-4D97-AF65-F5344CB8AC3E}">
        <p14:creationId xmlns:p14="http://schemas.microsoft.com/office/powerpoint/2010/main" val="2627735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9028-92E2-479F-B8F2-334F87818CFC}"/>
              </a:ext>
            </a:extLst>
          </p:cNvPr>
          <p:cNvSpPr>
            <a:spLocks noGrp="1"/>
          </p:cNvSpPr>
          <p:nvPr>
            <p:ph type="title"/>
          </p:nvPr>
        </p:nvSpPr>
        <p:spPr>
          <a:xfrm>
            <a:off x="195312" y="-273132"/>
            <a:ext cx="10026649" cy="1495086"/>
          </a:xfrm>
        </p:spPr>
        <p:txBody>
          <a:bodyPr>
            <a:normAutofit fontScale="90000"/>
          </a:bodyPr>
          <a:lstStyle/>
          <a:p>
            <a:br>
              <a:rPr lang="en-US" sz="3200" b="0" i="0" u="none" strike="noStrike" baseline="0" dirty="0">
                <a:solidFill>
                  <a:srgbClr val="000000"/>
                </a:solidFill>
                <a:latin typeface="Calibri" panose="020F0502020204030204" pitchFamily="34" charset="0"/>
              </a:rPr>
            </a:br>
            <a:r>
              <a:rPr lang="en-US" i="0" u="none" strike="noStrike" cap="all" dirty="0">
                <a:latin typeface="Calibri" panose="020F0502020204030204" pitchFamily="34" charset="0"/>
              </a:rPr>
              <a:t>NFHS </a:t>
            </a:r>
            <a:r>
              <a:rPr lang="en-US" sz="4400" b="1" i="0" u="none" strike="noStrike" cap="all" dirty="0">
                <a:latin typeface="Calibri" panose="020F0502020204030204" pitchFamily="34" charset="0"/>
              </a:rPr>
              <a:t>Heat Acclimatization and Heat Illness Prevention Position Statement </a:t>
            </a:r>
            <a:endParaRPr lang="en-US" cap="all" dirty="0"/>
          </a:p>
        </p:txBody>
      </p:sp>
      <p:pic>
        <p:nvPicPr>
          <p:cNvPr id="9" name="Picture 8">
            <a:extLst>
              <a:ext uri="{FF2B5EF4-FFF2-40B4-BE49-F238E27FC236}">
                <a16:creationId xmlns:a16="http://schemas.microsoft.com/office/drawing/2014/main" id="{03F1AAA6-2BAA-5306-7511-1882DD07762B}"/>
              </a:ext>
            </a:extLst>
          </p:cNvPr>
          <p:cNvPicPr>
            <a:picLocks noChangeAspect="1"/>
          </p:cNvPicPr>
          <p:nvPr/>
        </p:nvPicPr>
        <p:blipFill>
          <a:blip r:embed="rId3"/>
          <a:srcRect l="32436" t="12467" r="32400" b="9090"/>
          <a:stretch/>
        </p:blipFill>
        <p:spPr>
          <a:xfrm>
            <a:off x="344380" y="1436912"/>
            <a:ext cx="3486039" cy="4374447"/>
          </a:xfrm>
          <a:prstGeom prst="rect">
            <a:avLst/>
          </a:prstGeom>
          <a:ln w="19050">
            <a:solidFill>
              <a:srgbClr val="00205B"/>
            </a:solidFill>
          </a:ln>
        </p:spPr>
      </p:pic>
      <p:pic>
        <p:nvPicPr>
          <p:cNvPr id="11" name="Picture 10">
            <a:extLst>
              <a:ext uri="{FF2B5EF4-FFF2-40B4-BE49-F238E27FC236}">
                <a16:creationId xmlns:a16="http://schemas.microsoft.com/office/drawing/2014/main" id="{5B76BD9F-670C-7673-A08F-6402E7EDB365}"/>
              </a:ext>
            </a:extLst>
          </p:cNvPr>
          <p:cNvPicPr>
            <a:picLocks noChangeAspect="1"/>
          </p:cNvPicPr>
          <p:nvPr/>
        </p:nvPicPr>
        <p:blipFill>
          <a:blip r:embed="rId4"/>
          <a:srcRect l="31753" t="10954" r="32890" b="9436"/>
          <a:stretch/>
        </p:blipFill>
        <p:spPr>
          <a:xfrm>
            <a:off x="4369038" y="1436912"/>
            <a:ext cx="3453923" cy="4374447"/>
          </a:xfrm>
          <a:prstGeom prst="rect">
            <a:avLst/>
          </a:prstGeom>
          <a:ln w="19050">
            <a:solidFill>
              <a:srgbClr val="00205B"/>
            </a:solidFill>
          </a:ln>
        </p:spPr>
      </p:pic>
      <p:pic>
        <p:nvPicPr>
          <p:cNvPr id="13" name="Picture 12">
            <a:extLst>
              <a:ext uri="{FF2B5EF4-FFF2-40B4-BE49-F238E27FC236}">
                <a16:creationId xmlns:a16="http://schemas.microsoft.com/office/drawing/2014/main" id="{2D60DB30-3727-9D7F-A384-0BB7AB593051}"/>
              </a:ext>
            </a:extLst>
          </p:cNvPr>
          <p:cNvPicPr>
            <a:picLocks noChangeAspect="1"/>
          </p:cNvPicPr>
          <p:nvPr/>
        </p:nvPicPr>
        <p:blipFill>
          <a:blip r:embed="rId5"/>
          <a:srcRect l="32045" t="12295" r="32305" b="9436"/>
          <a:stretch/>
        </p:blipFill>
        <p:spPr>
          <a:xfrm>
            <a:off x="8361580" y="1436914"/>
            <a:ext cx="3453923" cy="4374447"/>
          </a:xfrm>
          <a:prstGeom prst="rect">
            <a:avLst/>
          </a:prstGeom>
          <a:ln w="19050">
            <a:solidFill>
              <a:srgbClr val="00205B"/>
            </a:solidFill>
          </a:ln>
        </p:spPr>
      </p:pic>
    </p:spTree>
    <p:extLst>
      <p:ext uri="{BB962C8B-B14F-4D97-AF65-F5344CB8AC3E}">
        <p14:creationId xmlns:p14="http://schemas.microsoft.com/office/powerpoint/2010/main" val="3923506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7756-AA18-D5A7-0978-D5CCE8165D37}"/>
              </a:ext>
            </a:extLst>
          </p:cNvPr>
          <p:cNvSpPr>
            <a:spLocks noGrp="1"/>
          </p:cNvSpPr>
          <p:nvPr>
            <p:ph type="title"/>
          </p:nvPr>
        </p:nvSpPr>
        <p:spPr>
          <a:xfrm>
            <a:off x="4394345" y="2373334"/>
            <a:ext cx="8200939" cy="2111332"/>
          </a:xfrm>
        </p:spPr>
        <p:txBody>
          <a:bodyPr/>
          <a:lstStyle/>
          <a:p>
            <a:pPr algn="ctr"/>
            <a:r>
              <a:rPr lang="en-US" dirty="0"/>
              <a:t>NFHS LEARNING CENTER</a:t>
            </a:r>
          </a:p>
        </p:txBody>
      </p:sp>
      <p:pic>
        <p:nvPicPr>
          <p:cNvPr id="5" name="Picture 4" descr="A group of people playing football&#10;&#10;AI-generated content may be incorrect.">
            <a:extLst>
              <a:ext uri="{FF2B5EF4-FFF2-40B4-BE49-F238E27FC236}">
                <a16:creationId xmlns:a16="http://schemas.microsoft.com/office/drawing/2014/main" id="{F43554AF-1725-1A70-6971-F71BB8ADD69A}"/>
              </a:ext>
            </a:extLst>
          </p:cNvPr>
          <p:cNvPicPr>
            <a:picLocks noChangeAspect="1"/>
          </p:cNvPicPr>
          <p:nvPr/>
        </p:nvPicPr>
        <p:blipFill>
          <a:blip r:embed="rId3"/>
          <a:stretch>
            <a:fillRect/>
          </a:stretch>
        </p:blipFill>
        <p:spPr>
          <a:xfrm>
            <a:off x="0" y="11875"/>
            <a:ext cx="4841751" cy="6222670"/>
          </a:xfrm>
          <a:prstGeom prst="rect">
            <a:avLst/>
          </a:prstGeom>
          <a:noFill/>
          <a:ln w="19050">
            <a:solidFill>
              <a:schemeClr val="bg1"/>
            </a:solidFill>
          </a:ln>
        </p:spPr>
      </p:pic>
    </p:spTree>
    <p:extLst>
      <p:ext uri="{BB962C8B-B14F-4D97-AF65-F5344CB8AC3E}">
        <p14:creationId xmlns:p14="http://schemas.microsoft.com/office/powerpoint/2010/main" val="444036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sign with white text&#10;&#10;AI-generated content may be incorrect.">
            <a:extLst>
              <a:ext uri="{FF2B5EF4-FFF2-40B4-BE49-F238E27FC236}">
                <a16:creationId xmlns:a16="http://schemas.microsoft.com/office/drawing/2014/main" id="{D84ED0A1-D249-CB52-123F-5D5B19F19545}"/>
              </a:ext>
            </a:extLst>
          </p:cNvPr>
          <p:cNvPicPr>
            <a:picLocks noChangeAspect="1"/>
          </p:cNvPicPr>
          <p:nvPr/>
        </p:nvPicPr>
        <p:blipFill>
          <a:blip r:embed="rId3"/>
          <a:stretch>
            <a:fillRect/>
          </a:stretch>
        </p:blipFill>
        <p:spPr>
          <a:xfrm>
            <a:off x="0" y="0"/>
            <a:ext cx="12192000" cy="6864626"/>
          </a:xfrm>
          <a:prstGeom prst="rect">
            <a:avLst/>
          </a:prstGeom>
        </p:spPr>
      </p:pic>
    </p:spTree>
    <p:extLst>
      <p:ext uri="{BB962C8B-B14F-4D97-AF65-F5344CB8AC3E}">
        <p14:creationId xmlns:p14="http://schemas.microsoft.com/office/powerpoint/2010/main" val="436888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A54C-57D9-2AAD-E14F-F365207B4D04}"/>
              </a:ext>
            </a:extLst>
          </p:cNvPr>
          <p:cNvSpPr>
            <a:spLocks noGrp="1"/>
          </p:cNvSpPr>
          <p:nvPr>
            <p:ph type="ctrTitle"/>
          </p:nvPr>
        </p:nvSpPr>
        <p:spPr/>
        <p:txBody>
          <a:bodyPr/>
          <a:lstStyle/>
          <a:p>
            <a:r>
              <a:rPr lang="en-US" dirty="0"/>
              <a:t>Thank You</a:t>
            </a:r>
          </a:p>
        </p:txBody>
      </p:sp>
      <p:sp>
        <p:nvSpPr>
          <p:cNvPr id="4" name="TextBox 3">
            <a:extLst>
              <a:ext uri="{FF2B5EF4-FFF2-40B4-BE49-F238E27FC236}">
                <a16:creationId xmlns:a16="http://schemas.microsoft.com/office/drawing/2014/main" id="{D043A105-DA69-3BDD-8AEC-CDE4B988D86C}"/>
              </a:ext>
            </a:extLst>
          </p:cNvPr>
          <p:cNvSpPr txBox="1"/>
          <p:nvPr/>
        </p:nvSpPr>
        <p:spPr>
          <a:xfrm>
            <a:off x="1524000" y="5165125"/>
            <a:ext cx="9144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NFHS.org		Phone # 317-972-6900	Email</a:t>
            </a:r>
          </a:p>
        </p:txBody>
      </p:sp>
    </p:spTree>
    <p:extLst>
      <p:ext uri="{BB962C8B-B14F-4D97-AF65-F5344CB8AC3E}">
        <p14:creationId xmlns:p14="http://schemas.microsoft.com/office/powerpoint/2010/main" val="2969427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58E0D-8392-4314-6C67-DCC471503133}"/>
              </a:ext>
            </a:extLst>
          </p:cNvPr>
          <p:cNvSpPr>
            <a:spLocks noGrp="1"/>
          </p:cNvSpPr>
          <p:nvPr>
            <p:ph type="title"/>
          </p:nvPr>
        </p:nvSpPr>
        <p:spPr>
          <a:xfrm>
            <a:off x="4429972" y="2373334"/>
            <a:ext cx="8200939" cy="2111332"/>
          </a:xfrm>
        </p:spPr>
        <p:txBody>
          <a:bodyPr/>
          <a:lstStyle/>
          <a:p>
            <a:pPr algn="ctr"/>
            <a:r>
              <a:rPr lang="en-US" dirty="0"/>
              <a:t>2025 NFHS FOOTBALL RULES  CHANGES</a:t>
            </a:r>
          </a:p>
        </p:txBody>
      </p:sp>
      <p:pic>
        <p:nvPicPr>
          <p:cNvPr id="3" name="Picture 2" descr="A group of people playing football&#10;&#10;AI-generated content may be incorrect.">
            <a:extLst>
              <a:ext uri="{FF2B5EF4-FFF2-40B4-BE49-F238E27FC236}">
                <a16:creationId xmlns:a16="http://schemas.microsoft.com/office/drawing/2014/main" id="{75762697-7431-1718-6189-D5079D37C860}"/>
              </a:ext>
            </a:extLst>
          </p:cNvPr>
          <p:cNvPicPr>
            <a:picLocks noChangeAspect="1"/>
          </p:cNvPicPr>
          <p:nvPr/>
        </p:nvPicPr>
        <p:blipFill>
          <a:blip r:embed="rId3"/>
          <a:stretch>
            <a:fillRect/>
          </a:stretch>
        </p:blipFill>
        <p:spPr>
          <a:xfrm>
            <a:off x="0" y="-35625"/>
            <a:ext cx="4841751" cy="6222670"/>
          </a:xfrm>
          <a:prstGeom prst="rect">
            <a:avLst/>
          </a:prstGeom>
          <a:noFill/>
          <a:ln w="19050">
            <a:solidFill>
              <a:schemeClr val="bg1"/>
            </a:solidFill>
          </a:ln>
        </p:spPr>
      </p:pic>
    </p:spTree>
    <p:extLst>
      <p:ext uri="{BB962C8B-B14F-4D97-AF65-F5344CB8AC3E}">
        <p14:creationId xmlns:p14="http://schemas.microsoft.com/office/powerpoint/2010/main" val="1506201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p:txBody>
          <a:bodyPr/>
          <a:lstStyle/>
          <a:p>
            <a:r>
              <a:rPr lang="en-US" dirty="0"/>
              <a:t>NFHS FOOTBALL RULES</a:t>
            </a:r>
          </a:p>
        </p:txBody>
      </p:sp>
      <p:sp>
        <p:nvSpPr>
          <p:cNvPr id="3" name="Content Placeholder 2">
            <a:extLst>
              <a:ext uri="{FF2B5EF4-FFF2-40B4-BE49-F238E27FC236}">
                <a16:creationId xmlns:a16="http://schemas.microsoft.com/office/drawing/2014/main" id="{938BBCDC-0DB9-4F36-8C0E-8B60E81EE82E}"/>
              </a:ext>
            </a:extLst>
          </p:cNvPr>
          <p:cNvSpPr>
            <a:spLocks noGrp="1"/>
          </p:cNvSpPr>
          <p:nvPr>
            <p:ph idx="1"/>
          </p:nvPr>
        </p:nvSpPr>
        <p:spPr>
          <a:xfrm>
            <a:off x="838200" y="1811009"/>
            <a:ext cx="10621488" cy="4338637"/>
          </a:xfrm>
        </p:spPr>
        <p:txBody>
          <a:bodyPr/>
          <a:lstStyle/>
          <a:p>
            <a:pPr marL="0" lvl="0" indent="0" algn="just">
              <a:buNone/>
            </a:pPr>
            <a:r>
              <a:rPr lang="en-US" sz="2800" b="1" dirty="0">
                <a:solidFill>
                  <a:srgbClr val="00205B"/>
                </a:solidFill>
              </a:rPr>
              <a:t>     Each state high school association adopting these NFHS football rules is the sole and exclusive source of binding rules interpretations for contests involving its member schools.  Any person having questions about the interpretation of NFHS football rules should contact the football rules interpreter designated by the respective state high school association.</a:t>
            </a:r>
            <a:endParaRPr lang="en-US" sz="2800" dirty="0">
              <a:solidFill>
                <a:srgbClr val="00205B"/>
              </a:solidFill>
            </a:endParaRPr>
          </a:p>
          <a:p>
            <a:pPr marL="0" lvl="0" indent="0" algn="just">
              <a:buNone/>
            </a:pPr>
            <a:r>
              <a:rPr lang="en-US" sz="2800" b="1" dirty="0">
                <a:solidFill>
                  <a:srgbClr val="00205B"/>
                </a:solidFill>
              </a:rPr>
              <a:t>     The NFHS is the sole and exclusive source of model interpretations of NFHS football rules. State rules interpreters may contact the NFHS for model football rules interpretations.  No other model football rules interpretations should be considered.</a:t>
            </a:r>
            <a:endParaRPr lang="en-US" sz="2800" dirty="0">
              <a:solidFill>
                <a:srgbClr val="00205B"/>
              </a:solidFill>
            </a:endParaRPr>
          </a:p>
        </p:txBody>
      </p:sp>
    </p:spTree>
    <p:extLst>
      <p:ext uri="{BB962C8B-B14F-4D97-AF65-F5344CB8AC3E}">
        <p14:creationId xmlns:p14="http://schemas.microsoft.com/office/powerpoint/2010/main" val="3682393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45AD9-9E00-01A5-4C74-7241B030DEF3}"/>
              </a:ext>
            </a:extLst>
          </p:cNvPr>
          <p:cNvSpPr>
            <a:spLocks noGrp="1"/>
          </p:cNvSpPr>
          <p:nvPr>
            <p:ph type="title"/>
          </p:nvPr>
        </p:nvSpPr>
        <p:spPr/>
        <p:txBody>
          <a:bodyPr/>
          <a:lstStyle/>
          <a:p>
            <a:r>
              <a:rPr lang="en-US" dirty="0"/>
              <a:t>TOOTH &amp; MOUTH PROTECTOR</a:t>
            </a:r>
            <a:br>
              <a:rPr lang="en-US" dirty="0"/>
            </a:br>
            <a:r>
              <a:rPr lang="en-US" dirty="0"/>
              <a:t>RULE 1-5-1</a:t>
            </a:r>
            <a:r>
              <a:rPr lang="en-US" cap="none" dirty="0"/>
              <a:t>d(5)a – 4 (NEW)</a:t>
            </a:r>
            <a:endParaRPr lang="en-US" dirty="0"/>
          </a:p>
        </p:txBody>
      </p:sp>
      <p:sp>
        <p:nvSpPr>
          <p:cNvPr id="4" name="Content Placeholder 2">
            <a:extLst>
              <a:ext uri="{FF2B5EF4-FFF2-40B4-BE49-F238E27FC236}">
                <a16:creationId xmlns:a16="http://schemas.microsoft.com/office/drawing/2014/main" id="{98CF0AFB-96D3-80B1-B528-075DE43FA655}"/>
              </a:ext>
            </a:extLst>
          </p:cNvPr>
          <p:cNvSpPr>
            <a:spLocks noGrp="1"/>
          </p:cNvSpPr>
          <p:nvPr>
            <p:ph idx="1"/>
          </p:nvPr>
        </p:nvSpPr>
        <p:spPr>
          <a:xfrm>
            <a:off x="1370077" y="5086349"/>
            <a:ext cx="9115044" cy="941071"/>
          </a:xfrm>
        </p:spPr>
        <p:txBody>
          <a:bodyPr>
            <a:normAutofit/>
          </a:bodyPr>
          <a:lstStyle/>
          <a:p>
            <a:pPr marL="0" indent="0" algn="l">
              <a:buNone/>
            </a:pPr>
            <a:r>
              <a:rPr lang="en-US" sz="2200" i="0" u="none" strike="noStrike" baseline="0" dirty="0">
                <a:solidFill>
                  <a:srgbClr val="000000"/>
                </a:solidFill>
                <a:latin typeface="Calibri" panose="020F0502020204030204" pitchFamily="34" charset="0"/>
              </a:rPr>
              <a:t>Effective 2026: Tooth </a:t>
            </a:r>
            <a:r>
              <a:rPr lang="en-US" sz="2200" dirty="0">
                <a:solidFill>
                  <a:srgbClr val="000000"/>
                </a:solidFill>
                <a:latin typeface="Calibri" panose="020F0502020204030204" pitchFamily="34" charset="0"/>
              </a:rPr>
              <a:t>and mouth protectors may not include any attachment(s) that do not serve a purpose and function in protecting the teeth or mouth.</a:t>
            </a:r>
            <a:endParaRPr lang="en-US" sz="2200" i="0" u="none" strike="noStrike" baseline="0" dirty="0">
              <a:solidFill>
                <a:srgbClr val="000000"/>
              </a:solidFill>
              <a:latin typeface="Calibri" panose="020F0502020204030204" pitchFamily="34" charset="0"/>
            </a:endParaRPr>
          </a:p>
        </p:txBody>
      </p:sp>
      <p:pic>
        <p:nvPicPr>
          <p:cNvPr id="8" name="Picture 7" descr="A black and white picture of a chain and a black object&#10;&#10;AI-generated content may be incorrect.">
            <a:extLst>
              <a:ext uri="{FF2B5EF4-FFF2-40B4-BE49-F238E27FC236}">
                <a16:creationId xmlns:a16="http://schemas.microsoft.com/office/drawing/2014/main" id="{80CB3643-6405-FF79-E138-2EC2D2DB8440}"/>
              </a:ext>
            </a:extLst>
          </p:cNvPr>
          <p:cNvPicPr>
            <a:picLocks noChangeAspect="1"/>
          </p:cNvPicPr>
          <p:nvPr/>
        </p:nvPicPr>
        <p:blipFill>
          <a:blip r:embed="rId3"/>
          <a:stretch>
            <a:fillRect/>
          </a:stretch>
        </p:blipFill>
        <p:spPr>
          <a:xfrm>
            <a:off x="1446276" y="1753266"/>
            <a:ext cx="8705088" cy="3255264"/>
          </a:xfrm>
          <a:prstGeom prst="rect">
            <a:avLst/>
          </a:prstGeom>
        </p:spPr>
      </p:pic>
    </p:spTree>
    <p:extLst>
      <p:ext uri="{BB962C8B-B14F-4D97-AF65-F5344CB8AC3E}">
        <p14:creationId xmlns:p14="http://schemas.microsoft.com/office/powerpoint/2010/main" val="2379770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3785-1B22-96BA-92A5-D7D24F8FAEFD}"/>
              </a:ext>
            </a:extLst>
          </p:cNvPr>
          <p:cNvSpPr>
            <a:spLocks noGrp="1"/>
          </p:cNvSpPr>
          <p:nvPr>
            <p:ph type="title"/>
          </p:nvPr>
        </p:nvSpPr>
        <p:spPr/>
        <p:txBody>
          <a:bodyPr/>
          <a:lstStyle/>
          <a:p>
            <a:r>
              <a:rPr lang="en-US" dirty="0"/>
              <a:t>TOOTH &amp; MOUTH PROTECTOR</a:t>
            </a:r>
            <a:br>
              <a:rPr lang="en-US" dirty="0"/>
            </a:br>
            <a:r>
              <a:rPr lang="en-US" dirty="0"/>
              <a:t>RULE 1-5-1</a:t>
            </a:r>
            <a:r>
              <a:rPr lang="en-US" cap="none" dirty="0"/>
              <a:t>d(5)a – 5 (NEW)</a:t>
            </a:r>
            <a:endParaRPr lang="en-US" dirty="0"/>
          </a:p>
        </p:txBody>
      </p:sp>
      <p:sp>
        <p:nvSpPr>
          <p:cNvPr id="4" name="Content Placeholder 2">
            <a:extLst>
              <a:ext uri="{FF2B5EF4-FFF2-40B4-BE49-F238E27FC236}">
                <a16:creationId xmlns:a16="http://schemas.microsoft.com/office/drawing/2014/main" id="{3E455B82-3DBD-EABC-6A49-00A409CDCEC8}"/>
              </a:ext>
            </a:extLst>
          </p:cNvPr>
          <p:cNvSpPr>
            <a:spLocks noGrp="1"/>
          </p:cNvSpPr>
          <p:nvPr>
            <p:ph idx="1"/>
          </p:nvPr>
        </p:nvSpPr>
        <p:spPr>
          <a:xfrm>
            <a:off x="1348740" y="5150148"/>
            <a:ext cx="9494520" cy="899159"/>
          </a:xfrm>
        </p:spPr>
        <p:txBody>
          <a:bodyPr>
            <a:normAutofit/>
          </a:bodyPr>
          <a:lstStyle/>
          <a:p>
            <a:pPr marL="0" indent="0" algn="l">
              <a:buNone/>
            </a:pPr>
            <a:r>
              <a:rPr lang="en-US" sz="2200" i="0" u="none" strike="noStrike" baseline="0" dirty="0">
                <a:solidFill>
                  <a:srgbClr val="000000"/>
                </a:solidFill>
                <a:latin typeface="Calibri" panose="020F0502020204030204" pitchFamily="34" charset="0"/>
              </a:rPr>
              <a:t>Effective 2026: Tooth </a:t>
            </a:r>
            <a:r>
              <a:rPr lang="en-US" sz="2200" dirty="0">
                <a:solidFill>
                  <a:srgbClr val="000000"/>
                </a:solidFill>
                <a:latin typeface="Calibri" panose="020F0502020204030204" pitchFamily="34" charset="0"/>
              </a:rPr>
              <a:t>and mouth protectors may not include anything on them that is a health or risk issue and can pose a danger to themselves or other players.</a:t>
            </a:r>
          </a:p>
        </p:txBody>
      </p:sp>
      <p:pic>
        <p:nvPicPr>
          <p:cNvPr id="8" name="Picture 7" descr="A black and white image of a black and white image of a black and white image of a black and white image of a black and white image of a black and white image of a black and&#10;&#10;AI-generated content may be incorrect.">
            <a:extLst>
              <a:ext uri="{FF2B5EF4-FFF2-40B4-BE49-F238E27FC236}">
                <a16:creationId xmlns:a16="http://schemas.microsoft.com/office/drawing/2014/main" id="{5CA5891C-0FB3-9D5E-5F08-790F260831DE}"/>
              </a:ext>
            </a:extLst>
          </p:cNvPr>
          <p:cNvPicPr>
            <a:picLocks noChangeAspect="1"/>
          </p:cNvPicPr>
          <p:nvPr/>
        </p:nvPicPr>
        <p:blipFill>
          <a:blip r:embed="rId3"/>
          <a:stretch>
            <a:fillRect/>
          </a:stretch>
        </p:blipFill>
        <p:spPr>
          <a:xfrm>
            <a:off x="1423416" y="1783642"/>
            <a:ext cx="8796528" cy="3273552"/>
          </a:xfrm>
          <a:prstGeom prst="rect">
            <a:avLst/>
          </a:prstGeom>
        </p:spPr>
      </p:pic>
    </p:spTree>
    <p:extLst>
      <p:ext uri="{BB962C8B-B14F-4D97-AF65-F5344CB8AC3E}">
        <p14:creationId xmlns:p14="http://schemas.microsoft.com/office/powerpoint/2010/main" val="857416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46A80-A497-8F97-185C-D93772FCDE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484959-1C9A-37BA-6D78-AD6485DCC30E}"/>
              </a:ext>
            </a:extLst>
          </p:cNvPr>
          <p:cNvSpPr>
            <a:spLocks noGrp="1"/>
          </p:cNvSpPr>
          <p:nvPr>
            <p:ph type="title"/>
          </p:nvPr>
        </p:nvSpPr>
        <p:spPr/>
        <p:txBody>
          <a:bodyPr/>
          <a:lstStyle/>
          <a:p>
            <a:r>
              <a:rPr lang="en-US" dirty="0"/>
              <a:t>TOOTH &amp; MOUTH PROTECTOR</a:t>
            </a:r>
            <a:br>
              <a:rPr lang="en-US" dirty="0"/>
            </a:br>
            <a:r>
              <a:rPr lang="en-US" dirty="0"/>
              <a:t>RULES 1-5-1</a:t>
            </a:r>
            <a:r>
              <a:rPr lang="en-US" cap="none" dirty="0"/>
              <a:t>d(5)a – 4, 5 (NEW)</a:t>
            </a:r>
            <a:endParaRPr lang="en-US" dirty="0"/>
          </a:p>
        </p:txBody>
      </p:sp>
      <p:sp>
        <p:nvSpPr>
          <p:cNvPr id="4" name="Content Placeholder 2">
            <a:extLst>
              <a:ext uri="{FF2B5EF4-FFF2-40B4-BE49-F238E27FC236}">
                <a16:creationId xmlns:a16="http://schemas.microsoft.com/office/drawing/2014/main" id="{98E5CAC4-8985-BF45-7917-9C94D1E3EA92}"/>
              </a:ext>
            </a:extLst>
          </p:cNvPr>
          <p:cNvSpPr>
            <a:spLocks noGrp="1"/>
          </p:cNvSpPr>
          <p:nvPr>
            <p:ph idx="1"/>
          </p:nvPr>
        </p:nvSpPr>
        <p:spPr>
          <a:xfrm>
            <a:off x="975360" y="4650847"/>
            <a:ext cx="10233660" cy="1368954"/>
          </a:xfrm>
        </p:spPr>
        <p:txBody>
          <a:bodyPr>
            <a:normAutofit/>
          </a:bodyPr>
          <a:lstStyle/>
          <a:p>
            <a:pPr marL="0" indent="0" algn="l">
              <a:buNone/>
            </a:pPr>
            <a:r>
              <a:rPr lang="en-US" sz="2200" dirty="0">
                <a:solidFill>
                  <a:srgbClr val="000000"/>
                </a:solidFill>
              </a:rPr>
              <a:t>These tooth and mouth protectors neither include any attachment(s) that does not serve a purpose and function in protecting the teeth or mouth, nor anything that is a health or risk issue posing a danger and are not impacted by this rule change.</a:t>
            </a:r>
            <a:endParaRPr lang="en-US" sz="2200" dirty="0">
              <a:solidFill>
                <a:srgbClr val="000000"/>
              </a:solidFill>
              <a:latin typeface="Calibri" panose="020F0502020204030204" pitchFamily="34" charset="0"/>
            </a:endParaRPr>
          </a:p>
        </p:txBody>
      </p:sp>
      <p:pic>
        <p:nvPicPr>
          <p:cNvPr id="6" name="Picture 5" descr="A black and white image of a logo&#10;&#10;AI-generated content may be incorrect.">
            <a:extLst>
              <a:ext uri="{FF2B5EF4-FFF2-40B4-BE49-F238E27FC236}">
                <a16:creationId xmlns:a16="http://schemas.microsoft.com/office/drawing/2014/main" id="{E595B763-C163-D464-7676-89F76C2089E8}"/>
              </a:ext>
            </a:extLst>
          </p:cNvPr>
          <p:cNvPicPr>
            <a:picLocks noChangeAspect="1"/>
          </p:cNvPicPr>
          <p:nvPr/>
        </p:nvPicPr>
        <p:blipFill>
          <a:blip r:embed="rId3"/>
          <a:stretch>
            <a:fillRect/>
          </a:stretch>
        </p:blipFill>
        <p:spPr>
          <a:xfrm>
            <a:off x="922020" y="1891284"/>
            <a:ext cx="10180256" cy="2497836"/>
          </a:xfrm>
          <a:prstGeom prst="rect">
            <a:avLst/>
          </a:prstGeom>
        </p:spPr>
      </p:pic>
    </p:spTree>
    <p:extLst>
      <p:ext uri="{BB962C8B-B14F-4D97-AF65-F5344CB8AC3E}">
        <p14:creationId xmlns:p14="http://schemas.microsoft.com/office/powerpoint/2010/main" val="1650234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1F45"/>
        </a:solidFill>
        <a:ln>
          <a:noFill/>
        </a:ln>
      </a:spPr>
      <a:bodyPr rtlCol="0" anchor="ctr"/>
      <a:lstStyle>
        <a:defPPr algn="ctr">
          <a:defRPr sz="1800"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25 NFHS Stock Sport Rules PowerPoint_Wide Format" id="{CE9700B2-DC79-417A-B77D-C04BE6B6BC34}" vid="{A91F42CA-2D5C-4BFD-B194-13D0D3288E4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10592</TotalTime>
  <Words>6880</Words>
  <Application>Microsoft Office PowerPoint</Application>
  <PresentationFormat>Widescreen</PresentationFormat>
  <Paragraphs>469</Paragraphs>
  <Slides>48</Slides>
  <Notes>48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48</vt:i4>
      </vt:variant>
    </vt:vector>
  </HeadingPairs>
  <TitlesOfParts>
    <vt:vector size="58" baseType="lpstr">
      <vt:lpstr>ＭＳ Ｐゴシック</vt:lpstr>
      <vt:lpstr>Aptos</vt:lpstr>
      <vt:lpstr>Aptos Display</vt:lpstr>
      <vt:lpstr>Arial</vt:lpstr>
      <vt:lpstr>Calibri</vt:lpstr>
      <vt:lpstr>Courier New</vt:lpstr>
      <vt:lpstr>Wingdings</vt:lpstr>
      <vt:lpstr>Office Theme</vt:lpstr>
      <vt:lpstr>1_Office Theme</vt:lpstr>
      <vt:lpstr>2_Office Theme</vt:lpstr>
      <vt:lpstr>2025 NFHS FOOTBALL RULES POWERPOINT</vt:lpstr>
      <vt:lpstr>NFHS INFORMATION</vt:lpstr>
      <vt:lpstr>NFHS Publications</vt:lpstr>
      <vt:lpstr>NFHS Digital</vt:lpstr>
      <vt:lpstr>2025 NFHS FOOTBALL RULES  CHANGES</vt:lpstr>
      <vt:lpstr>NFHS FOOTBALL RULES</vt:lpstr>
      <vt:lpstr>TOOTH &amp; MOUTH PROTECTOR RULE 1-5-1d(5)a – 4 (NEW)</vt:lpstr>
      <vt:lpstr>TOOTH &amp; MOUTH PROTECTOR RULE 1-5-1d(5)a – 5 (NEW)</vt:lpstr>
      <vt:lpstr>TOOTH &amp; MOUTH PROTECTOR RULES 1-5-1d(5)a – 4, 5 (NEW)</vt:lpstr>
      <vt:lpstr>ARM SLEEVES RULES 1-5-2d (NEW), 1-5-3c(6)</vt:lpstr>
      <vt:lpstr>ARM SLEEVES RULES 1-5-2d (NEW), 1-5-3c(6)</vt:lpstr>
      <vt:lpstr>ELECTRONIC SIGNS RULE 1-5-3c(2)</vt:lpstr>
      <vt:lpstr>ELECTRONIC SIGNS RULE 1-5-3c(2)</vt:lpstr>
      <vt:lpstr>ILLEGAL EQUIPMENT RULE 1-5-3c(3) (NEW)</vt:lpstr>
      <vt:lpstr>FORWARD FUMBLE RULES 3-4-2d, 3-4-3a, 4-3-1 EXCEPTION (NEW)</vt:lpstr>
      <vt:lpstr>FORWARD FUMBLE RULE 4-3-1 EXCEPTION (NEW)</vt:lpstr>
      <vt:lpstr>FORWARD FUMBLE RULES 3-4-3a, 4-3-1 EXCEPTION (NEW)</vt:lpstr>
      <vt:lpstr>FORWARD FUMBLE RULES 3-4-3a, 4-3-1 EXCEPTION (NEW)</vt:lpstr>
      <vt:lpstr>FORWARD FUMBLE RULES 4-3-1 EXCEPTION (NEW), 8-5-2a EXCEPTION</vt:lpstr>
      <vt:lpstr>FORWARD FUMBLE RULES 4-3-1 EXCEPTION (NEW), 8-5-2a EXCEPTION</vt:lpstr>
      <vt:lpstr>Illegal Participation Penalty Enforcement Revised RULES 9-6 PENALTY, 10-4-4b (DELETED)</vt:lpstr>
      <vt:lpstr>SIX-PLAYER  Rule 2 &amp; 7</vt:lpstr>
      <vt:lpstr>2025 NFHS FOOTBALL EDITORIAL CHANGES</vt:lpstr>
      <vt:lpstr>JERSEY MARKINGS RULES  1-5-1b(2)b(1), 1-5-1b(3)b(1)</vt:lpstr>
      <vt:lpstr>PENALTY ENFORCEMENT RULE 2-33-1a</vt:lpstr>
      <vt:lpstr>TYPES OF PLAYS RULES 10-3-1, 2</vt:lpstr>
      <vt:lpstr>DEFENSELESS RECEIVER RULE 9-4-3p (NEW)</vt:lpstr>
      <vt:lpstr>2025 NFHS FOOTBALL EDITORIAL CHANGES</vt:lpstr>
      <vt:lpstr>2025 NFHS FOOTBALL EDITORIAL CHANGES</vt:lpstr>
      <vt:lpstr>2025 NFHS FOOTBALL RULES REMINDER</vt:lpstr>
      <vt:lpstr>HOME JERSEYS RULE 1-5-1b(3)</vt:lpstr>
      <vt:lpstr>HOME JERSEYS RULE 1-5-1b(3)</vt:lpstr>
      <vt:lpstr>2025 NFHS FOOTBALL POINTS OF EMPHASIS</vt:lpstr>
      <vt:lpstr>2025 NFHS FOOTBALL POINTS OF EMPHASIS</vt:lpstr>
      <vt:lpstr>ILLEGAL AND IMPROPERLY WORN PLAYER EQUIPMENT</vt:lpstr>
      <vt:lpstr>ILLEGAL AND IMPROPERLY WORN PLAYER EQUIPMENT</vt:lpstr>
      <vt:lpstr>ILLEGAL AND IMPROPERLY WORN PLAYER EQUIPMENT</vt:lpstr>
      <vt:lpstr>SPORTSMANSHIP</vt:lpstr>
      <vt:lpstr>DEFENSELESS PLAYER/TARGETING</vt:lpstr>
      <vt:lpstr>2025-26 NFHS FOOTBALL INFORMATION</vt:lpstr>
      <vt:lpstr>2026 nfhs football rule change  proposal online form</vt:lpstr>
      <vt:lpstr>2025-26 nfhs football information</vt:lpstr>
      <vt:lpstr>Nfhs suggested guidelines For management of concussion in sports</vt:lpstr>
      <vt:lpstr>Nfhs guidelines on handling practices and contests during lightning or thunder disturbances</vt:lpstr>
      <vt:lpstr> NFHS Heat Acclimatization and Heat Illness Prevention Position Statement </vt:lpstr>
      <vt:lpstr>NFHS LEARNING CENTER</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McIntosh</dc:creator>
  <cp:lastModifiedBy>Kris Welch</cp:lastModifiedBy>
  <cp:revision>126</cp:revision>
  <cp:lastPrinted>2025-05-15T19:18:52Z</cp:lastPrinted>
  <dcterms:created xsi:type="dcterms:W3CDTF">2024-02-15T19:09:41Z</dcterms:created>
  <dcterms:modified xsi:type="dcterms:W3CDTF">2025-07-15T17:25:34Z</dcterms:modified>
</cp:coreProperties>
</file>